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67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79" r:id="rId13"/>
    <p:sldId id="288" r:id="rId14"/>
    <p:sldId id="289" r:id="rId15"/>
    <p:sldId id="290" r:id="rId16"/>
    <p:sldId id="292" r:id="rId17"/>
    <p:sldId id="265" r:id="rId18"/>
    <p:sldId id="259" r:id="rId19"/>
    <p:sldId id="294" r:id="rId20"/>
    <p:sldId id="272" r:id="rId21"/>
    <p:sldId id="274" r:id="rId22"/>
    <p:sldId id="273" r:id="rId23"/>
    <p:sldId id="275" r:id="rId24"/>
    <p:sldId id="276" r:id="rId25"/>
    <p:sldId id="277" r:id="rId26"/>
    <p:sldId id="278" r:id="rId27"/>
    <p:sldId id="262" r:id="rId28"/>
    <p:sldId id="29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1610"/>
    <a:srgbClr val="A55111"/>
    <a:srgbClr val="C3669D"/>
    <a:srgbClr val="BD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8" autoAdjust="0"/>
    <p:restoredTop sz="86167" autoAdjust="0"/>
  </p:normalViewPr>
  <p:slideViewPr>
    <p:cSldViewPr>
      <p:cViewPr>
        <p:scale>
          <a:sx n="70" d="100"/>
          <a:sy n="70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gif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gif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gif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gif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3F38D4-0EF7-4F1B-AD07-4A9D2ED92B8F}" type="doc">
      <dgm:prSet loTypeId="urn:microsoft.com/office/officeart/2005/8/layout/bList2" loCatId="list" qsTypeId="urn:microsoft.com/office/officeart/2005/8/quickstyle/simple1" qsCatId="simple" csTypeId="urn:microsoft.com/office/officeart/2005/8/colors/accent2_2" csCatId="accent2" phldr="1"/>
      <dgm:spPr/>
    </dgm:pt>
    <dgm:pt modelId="{3ABB01F6-16BD-48E7-B726-39810AF703F3}">
      <dgm:prSet/>
      <dgm:spPr/>
      <dgm:t>
        <a:bodyPr/>
        <a:lstStyle/>
        <a:p>
          <a:r>
            <a:rPr lang="en-US" dirty="0" smtClean="0"/>
            <a:t>Demand for beer and microbrews</a:t>
          </a:r>
          <a:endParaRPr lang="en-US" dirty="0"/>
        </a:p>
      </dgm:t>
    </dgm:pt>
    <dgm:pt modelId="{0141066A-8E07-47D6-B076-FD63EC793147}" type="parTrans" cxnId="{3CDA776B-B6AD-4241-91D0-60CDADF2A3FF}">
      <dgm:prSet/>
      <dgm:spPr/>
      <dgm:t>
        <a:bodyPr/>
        <a:lstStyle/>
        <a:p>
          <a:endParaRPr lang="en-US"/>
        </a:p>
      </dgm:t>
    </dgm:pt>
    <dgm:pt modelId="{72C780C5-D470-4AAB-8A05-53946F15E9B6}" type="sibTrans" cxnId="{3CDA776B-B6AD-4241-91D0-60CDADF2A3FF}">
      <dgm:prSet/>
      <dgm:spPr/>
      <dgm:t>
        <a:bodyPr/>
        <a:lstStyle/>
        <a:p>
          <a:endParaRPr lang="en-US"/>
        </a:p>
      </dgm:t>
    </dgm:pt>
    <dgm:pt modelId="{8CFBB908-FBC1-45C4-AAC0-854D8AD07C39}">
      <dgm:prSet/>
      <dgm:spPr/>
      <dgm:t>
        <a:bodyPr/>
        <a:lstStyle/>
        <a:p>
          <a:r>
            <a:rPr lang="en-US" dirty="0" smtClean="0"/>
            <a:t>Who is drinking microbrews?</a:t>
          </a:r>
          <a:endParaRPr lang="en-US" dirty="0"/>
        </a:p>
      </dgm:t>
    </dgm:pt>
    <dgm:pt modelId="{42AAB778-54D0-40B7-91B7-593AEF7EE8CA}" type="parTrans" cxnId="{6D3D56D7-E87B-4AF2-AFE2-2612677D3B4B}">
      <dgm:prSet/>
      <dgm:spPr/>
      <dgm:t>
        <a:bodyPr/>
        <a:lstStyle/>
        <a:p>
          <a:endParaRPr lang="en-US"/>
        </a:p>
      </dgm:t>
    </dgm:pt>
    <dgm:pt modelId="{1E036B3E-AF31-4908-950E-958E4C44FF93}" type="sibTrans" cxnId="{6D3D56D7-E87B-4AF2-AFE2-2612677D3B4B}">
      <dgm:prSet/>
      <dgm:spPr/>
      <dgm:t>
        <a:bodyPr/>
        <a:lstStyle/>
        <a:p>
          <a:endParaRPr lang="en-US"/>
        </a:p>
      </dgm:t>
    </dgm:pt>
    <dgm:pt modelId="{20B19A29-90A3-4CE2-8E08-51CCA2A0B2CA}">
      <dgm:prSet/>
      <dgm:spPr/>
      <dgm:t>
        <a:bodyPr/>
        <a:lstStyle/>
        <a:p>
          <a:r>
            <a:rPr lang="en-US" dirty="0" smtClean="0"/>
            <a:t>What do my margins look like?</a:t>
          </a:r>
          <a:endParaRPr lang="en-US" dirty="0"/>
        </a:p>
      </dgm:t>
    </dgm:pt>
    <dgm:pt modelId="{63AC4CB2-3717-49C3-A385-E6469E0CBE1A}">
      <dgm:prSet phldrT="[Text]"/>
      <dgm:spPr/>
      <dgm:t>
        <a:bodyPr/>
        <a:lstStyle/>
        <a:p>
          <a:r>
            <a:rPr lang="en-US" dirty="0" smtClean="0"/>
            <a:t>Profitability of microbrews</a:t>
          </a:r>
          <a:endParaRPr lang="en-US" dirty="0"/>
        </a:p>
      </dgm:t>
    </dgm:pt>
    <dgm:pt modelId="{376974BB-124C-4E04-A4DB-988013F0E1C3}" type="sibTrans" cxnId="{8548C5C4-688B-43A4-9176-E094F3E323A1}">
      <dgm:prSet/>
      <dgm:spPr/>
      <dgm:t>
        <a:bodyPr/>
        <a:lstStyle/>
        <a:p>
          <a:endParaRPr lang="en-US"/>
        </a:p>
      </dgm:t>
    </dgm:pt>
    <dgm:pt modelId="{072D8B65-88B6-422A-BADC-51A83084555D}" type="parTrans" cxnId="{8548C5C4-688B-43A4-9176-E094F3E323A1}">
      <dgm:prSet/>
      <dgm:spPr/>
      <dgm:t>
        <a:bodyPr/>
        <a:lstStyle/>
        <a:p>
          <a:endParaRPr lang="en-US"/>
        </a:p>
      </dgm:t>
    </dgm:pt>
    <dgm:pt modelId="{2727FC94-339F-4568-9D71-8D5E59DDEEE6}" type="sibTrans" cxnId="{95288876-25AA-44FF-A812-AF76A818E086}">
      <dgm:prSet/>
      <dgm:spPr/>
      <dgm:t>
        <a:bodyPr/>
        <a:lstStyle/>
        <a:p>
          <a:endParaRPr lang="en-US"/>
        </a:p>
      </dgm:t>
    </dgm:pt>
    <dgm:pt modelId="{EDE0C87A-8EE0-435E-BBB4-FBC27C0F1AB0}" type="parTrans" cxnId="{95288876-25AA-44FF-A812-AF76A818E086}">
      <dgm:prSet/>
      <dgm:spPr/>
      <dgm:t>
        <a:bodyPr/>
        <a:lstStyle/>
        <a:p>
          <a:endParaRPr lang="en-US"/>
        </a:p>
      </dgm:t>
    </dgm:pt>
    <dgm:pt modelId="{AE15A2F1-87AC-499F-992F-6E3095FA302C}">
      <dgm:prSet/>
      <dgm:spPr/>
      <dgm:t>
        <a:bodyPr/>
        <a:lstStyle/>
        <a:p>
          <a:r>
            <a:rPr lang="en-US" dirty="0" smtClean="0"/>
            <a:t>How much does it cost to ship my beer across the country?</a:t>
          </a:r>
          <a:endParaRPr lang="en-US" dirty="0"/>
        </a:p>
      </dgm:t>
    </dgm:pt>
    <dgm:pt modelId="{B87626B6-6ECF-4CEC-A371-77A9DC4B0896}">
      <dgm:prSet phldrT="[Text]"/>
      <dgm:spPr/>
      <dgm:t>
        <a:bodyPr/>
        <a:lstStyle/>
        <a:p>
          <a:r>
            <a:rPr lang="en-US" dirty="0" smtClean="0"/>
            <a:t>Beer transport costs</a:t>
          </a:r>
          <a:endParaRPr lang="en-US" dirty="0"/>
        </a:p>
      </dgm:t>
    </dgm:pt>
    <dgm:pt modelId="{A631FAEA-1FDB-4FB2-8AF3-B44A680186DA}" type="sibTrans" cxnId="{29B92CC3-DA64-4B13-B8E0-A59142A888D1}">
      <dgm:prSet/>
      <dgm:spPr/>
      <dgm:t>
        <a:bodyPr/>
        <a:lstStyle/>
        <a:p>
          <a:endParaRPr lang="en-US"/>
        </a:p>
      </dgm:t>
    </dgm:pt>
    <dgm:pt modelId="{252757EF-77C2-4B42-9366-8D4DC3F63A94}" type="parTrans" cxnId="{29B92CC3-DA64-4B13-B8E0-A59142A888D1}">
      <dgm:prSet/>
      <dgm:spPr/>
      <dgm:t>
        <a:bodyPr/>
        <a:lstStyle/>
        <a:p>
          <a:endParaRPr lang="en-US"/>
        </a:p>
      </dgm:t>
    </dgm:pt>
    <dgm:pt modelId="{5F0343EF-9F6B-4EFA-BE24-015CC426B3F8}" type="sibTrans" cxnId="{CB50E84F-4DD6-495F-9D68-1AFFF7165FFB}">
      <dgm:prSet/>
      <dgm:spPr/>
      <dgm:t>
        <a:bodyPr/>
        <a:lstStyle/>
        <a:p>
          <a:endParaRPr lang="en-US"/>
        </a:p>
      </dgm:t>
    </dgm:pt>
    <dgm:pt modelId="{7581548B-4CDA-44EC-A745-DDD720961D69}" type="parTrans" cxnId="{CB50E84F-4DD6-495F-9D68-1AFFF7165FFB}">
      <dgm:prSet/>
      <dgm:spPr/>
      <dgm:t>
        <a:bodyPr/>
        <a:lstStyle/>
        <a:p>
          <a:endParaRPr lang="en-US"/>
        </a:p>
      </dgm:t>
    </dgm:pt>
    <dgm:pt modelId="{E85810AA-80A5-4EB7-94E8-C891812E831A}">
      <dgm:prSet/>
      <dgm:spPr/>
      <dgm:t>
        <a:bodyPr/>
        <a:lstStyle/>
        <a:p>
          <a:r>
            <a:rPr lang="en-US" dirty="0" smtClean="0"/>
            <a:t>How much can one microbrewery produce?</a:t>
          </a:r>
          <a:endParaRPr lang="en-US" dirty="0"/>
        </a:p>
      </dgm:t>
    </dgm:pt>
    <dgm:pt modelId="{DCB1D22C-798B-43C8-BA33-18C686F1F545}">
      <dgm:prSet phldrT="[Text]"/>
      <dgm:spPr/>
      <dgm:t>
        <a:bodyPr/>
        <a:lstStyle/>
        <a:p>
          <a:r>
            <a:rPr lang="en-US" dirty="0" smtClean="0"/>
            <a:t>Capacity of microbreweries</a:t>
          </a:r>
          <a:endParaRPr lang="en-US" dirty="0"/>
        </a:p>
      </dgm:t>
    </dgm:pt>
    <dgm:pt modelId="{1066CA74-B633-4C14-8886-E5054BBC2F9C}" type="sibTrans" cxnId="{A5B9F680-595A-4141-AED7-E11ED0197A69}">
      <dgm:prSet/>
      <dgm:spPr/>
      <dgm:t>
        <a:bodyPr/>
        <a:lstStyle/>
        <a:p>
          <a:endParaRPr lang="en-US"/>
        </a:p>
      </dgm:t>
    </dgm:pt>
    <dgm:pt modelId="{07AAF852-41A0-46A6-BCD8-2DC02B55FA71}" type="parTrans" cxnId="{A5B9F680-595A-4141-AED7-E11ED0197A69}">
      <dgm:prSet/>
      <dgm:spPr/>
      <dgm:t>
        <a:bodyPr/>
        <a:lstStyle/>
        <a:p>
          <a:endParaRPr lang="en-US"/>
        </a:p>
      </dgm:t>
    </dgm:pt>
    <dgm:pt modelId="{3A5A7114-AD03-4F05-82ED-D12252F44752}" type="sibTrans" cxnId="{701EBF9F-D49B-4B52-83B3-E7A3ED9C0A3B}">
      <dgm:prSet/>
      <dgm:spPr/>
      <dgm:t>
        <a:bodyPr/>
        <a:lstStyle/>
        <a:p>
          <a:endParaRPr lang="en-US"/>
        </a:p>
      </dgm:t>
    </dgm:pt>
    <dgm:pt modelId="{A3DCB2B1-0B64-423D-B126-49C9F228A3BD}" type="parTrans" cxnId="{701EBF9F-D49B-4B52-83B3-E7A3ED9C0A3B}">
      <dgm:prSet/>
      <dgm:spPr/>
      <dgm:t>
        <a:bodyPr/>
        <a:lstStyle/>
        <a:p>
          <a:endParaRPr lang="en-US"/>
        </a:p>
      </dgm:t>
    </dgm:pt>
    <dgm:pt modelId="{2B5BB30A-1F01-4176-9B0C-7B21C8DF2F18}">
      <dgm:prSet/>
      <dgm:spPr/>
      <dgm:t>
        <a:bodyPr/>
        <a:lstStyle/>
        <a:p>
          <a:r>
            <a:rPr lang="en-US" dirty="0" smtClean="0"/>
            <a:t>How much does it cost to build a microbrewery?</a:t>
          </a:r>
          <a:endParaRPr lang="en-US" dirty="0"/>
        </a:p>
      </dgm:t>
    </dgm:pt>
    <dgm:pt modelId="{BBDFECAE-7C56-4F6C-803D-1CBE9DB6B74F}">
      <dgm:prSet/>
      <dgm:spPr/>
      <dgm:t>
        <a:bodyPr/>
        <a:lstStyle/>
        <a:p>
          <a:r>
            <a:rPr lang="en-US" dirty="0" smtClean="0"/>
            <a:t>Start-up costs of a microbrewery</a:t>
          </a:r>
          <a:endParaRPr lang="en-US" dirty="0"/>
        </a:p>
      </dgm:t>
    </dgm:pt>
    <dgm:pt modelId="{4BA101E6-7E3D-4573-8988-154B60E09B30}" type="sibTrans" cxnId="{0729F06D-3CF7-4DB0-A584-A87BDE9A7733}">
      <dgm:prSet/>
      <dgm:spPr/>
      <dgm:t>
        <a:bodyPr/>
        <a:lstStyle/>
        <a:p>
          <a:endParaRPr lang="en-US"/>
        </a:p>
      </dgm:t>
    </dgm:pt>
    <dgm:pt modelId="{12D11B5F-BD7C-4FD8-BEA4-F610C133ACA0}" type="parTrans" cxnId="{0729F06D-3CF7-4DB0-A584-A87BDE9A7733}">
      <dgm:prSet/>
      <dgm:spPr/>
      <dgm:t>
        <a:bodyPr/>
        <a:lstStyle/>
        <a:p>
          <a:endParaRPr lang="en-US"/>
        </a:p>
      </dgm:t>
    </dgm:pt>
    <dgm:pt modelId="{5A7C588F-E838-4EAB-B915-ED45820A59EC}" type="sibTrans" cxnId="{53362BE2-E858-4D74-B306-3E56D36FA6B3}">
      <dgm:prSet/>
      <dgm:spPr/>
      <dgm:t>
        <a:bodyPr/>
        <a:lstStyle/>
        <a:p>
          <a:endParaRPr lang="en-US"/>
        </a:p>
      </dgm:t>
    </dgm:pt>
    <dgm:pt modelId="{D1C13407-4197-4CA9-8804-DD9AD8D76403}" type="parTrans" cxnId="{53362BE2-E858-4D74-B306-3E56D36FA6B3}">
      <dgm:prSet/>
      <dgm:spPr/>
      <dgm:t>
        <a:bodyPr/>
        <a:lstStyle/>
        <a:p>
          <a:endParaRPr lang="en-US"/>
        </a:p>
      </dgm:t>
    </dgm:pt>
    <dgm:pt modelId="{42A6EFE3-226F-48BC-8C4B-1DBFF7D61EC9}">
      <dgm:prSet/>
      <dgm:spPr/>
      <dgm:t>
        <a:bodyPr/>
        <a:lstStyle/>
        <a:p>
          <a:r>
            <a:rPr lang="en-US" dirty="0" smtClean="0"/>
            <a:t>Where is the Competition?</a:t>
          </a:r>
          <a:endParaRPr lang="en-US" dirty="0"/>
        </a:p>
      </dgm:t>
    </dgm:pt>
    <dgm:pt modelId="{6711097A-A364-4141-BEBA-53477668DD11}">
      <dgm:prSet/>
      <dgm:spPr/>
      <dgm:t>
        <a:bodyPr/>
        <a:lstStyle/>
        <a:p>
          <a:r>
            <a:rPr lang="en-US" dirty="0" smtClean="0"/>
            <a:t>Competing microbreweries</a:t>
          </a:r>
          <a:endParaRPr lang="en-US" dirty="0"/>
        </a:p>
      </dgm:t>
    </dgm:pt>
    <dgm:pt modelId="{D20B88F5-57EC-43E1-8F81-BDF752D998FC}" type="sibTrans" cxnId="{D976D732-91B9-4F48-848F-2547E51AE10C}">
      <dgm:prSet/>
      <dgm:spPr/>
      <dgm:t>
        <a:bodyPr/>
        <a:lstStyle/>
        <a:p>
          <a:endParaRPr lang="en-US"/>
        </a:p>
      </dgm:t>
    </dgm:pt>
    <dgm:pt modelId="{B8A8CA9A-94F9-4B6D-8C49-9EADD18E56B3}" type="parTrans" cxnId="{D976D732-91B9-4F48-848F-2547E51AE10C}">
      <dgm:prSet/>
      <dgm:spPr/>
      <dgm:t>
        <a:bodyPr/>
        <a:lstStyle/>
        <a:p>
          <a:endParaRPr lang="en-US"/>
        </a:p>
      </dgm:t>
    </dgm:pt>
    <dgm:pt modelId="{D984A198-C027-4610-B788-0D14EC3A102A}" type="sibTrans" cxnId="{6BD9D8B4-BA56-4B1E-9FBA-3A5ABD4C285B}">
      <dgm:prSet/>
      <dgm:spPr/>
      <dgm:t>
        <a:bodyPr/>
        <a:lstStyle/>
        <a:p>
          <a:endParaRPr lang="en-US"/>
        </a:p>
      </dgm:t>
    </dgm:pt>
    <dgm:pt modelId="{E027E792-AC8D-47F2-8AB9-68DDE2206917}" type="parTrans" cxnId="{6BD9D8B4-BA56-4B1E-9FBA-3A5ABD4C285B}">
      <dgm:prSet/>
      <dgm:spPr/>
      <dgm:t>
        <a:bodyPr/>
        <a:lstStyle/>
        <a:p>
          <a:endParaRPr lang="en-US"/>
        </a:p>
      </dgm:t>
    </dgm:pt>
    <dgm:pt modelId="{3E86FFBB-CEF9-4CAA-AD6D-CB472113F6CA}">
      <dgm:prSet/>
      <dgm:spPr/>
      <dgm:t>
        <a:bodyPr/>
        <a:lstStyle/>
        <a:p>
          <a:r>
            <a:rPr lang="en-US" dirty="0" smtClean="0"/>
            <a:t>How much are they drinking?</a:t>
          </a:r>
          <a:endParaRPr lang="en-US" dirty="0"/>
        </a:p>
      </dgm:t>
    </dgm:pt>
    <dgm:pt modelId="{BE48101E-A420-4D2A-BFFB-52C6BA16784A}" type="parTrans" cxnId="{69E52370-BB00-4EF1-8D5C-1D3080722F26}">
      <dgm:prSet/>
      <dgm:spPr/>
      <dgm:t>
        <a:bodyPr/>
        <a:lstStyle/>
        <a:p>
          <a:endParaRPr lang="en-US"/>
        </a:p>
      </dgm:t>
    </dgm:pt>
    <dgm:pt modelId="{ED4827B4-438D-4D87-9DBE-7170DE2AAB47}" type="sibTrans" cxnId="{69E52370-BB00-4EF1-8D5C-1D3080722F26}">
      <dgm:prSet/>
      <dgm:spPr/>
      <dgm:t>
        <a:bodyPr/>
        <a:lstStyle/>
        <a:p>
          <a:endParaRPr lang="en-US"/>
        </a:p>
      </dgm:t>
    </dgm:pt>
    <dgm:pt modelId="{C795C43B-E6B7-4611-BFF3-8F9DE4B0518E}" type="pres">
      <dgm:prSet presAssocID="{593F38D4-0EF7-4F1B-AD07-4A9D2ED92B8F}" presName="diagram" presStyleCnt="0">
        <dgm:presLayoutVars>
          <dgm:dir/>
          <dgm:animLvl val="lvl"/>
          <dgm:resizeHandles val="exact"/>
        </dgm:presLayoutVars>
      </dgm:prSet>
      <dgm:spPr/>
    </dgm:pt>
    <dgm:pt modelId="{0D94021E-A9D7-4BF2-91CD-7941E1AC7A38}" type="pres">
      <dgm:prSet presAssocID="{3ABB01F6-16BD-48E7-B726-39810AF703F3}" presName="compNode" presStyleCnt="0"/>
      <dgm:spPr/>
    </dgm:pt>
    <dgm:pt modelId="{919AEDB4-B3CB-4D47-9400-C09FEE160037}" type="pres">
      <dgm:prSet presAssocID="{3ABB01F6-16BD-48E7-B726-39810AF703F3}" presName="childRec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016770-BA61-4651-ABE1-FE42413B6F9E}" type="pres">
      <dgm:prSet presAssocID="{3ABB01F6-16BD-48E7-B726-39810AF703F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8C6D74-AD13-4740-B3B0-8D583A0CD5B0}" type="pres">
      <dgm:prSet presAssocID="{3ABB01F6-16BD-48E7-B726-39810AF703F3}" presName="parentRect" presStyleLbl="alignNode1" presStyleIdx="0" presStyleCnt="6" custLinFactNeighborX="-172" custLinFactNeighborY="365"/>
      <dgm:spPr/>
      <dgm:t>
        <a:bodyPr/>
        <a:lstStyle/>
        <a:p>
          <a:endParaRPr lang="en-US"/>
        </a:p>
      </dgm:t>
    </dgm:pt>
    <dgm:pt modelId="{5176C412-8B85-477D-B2C1-BAD068340654}" type="pres">
      <dgm:prSet presAssocID="{3ABB01F6-16BD-48E7-B726-39810AF703F3}" presName="adorn" presStyleLbl="fgAccFollowNode1" presStyleIdx="0" presStyleCnt="6" custLinFactNeighborX="-776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9B9FFDF-95C5-4F49-A68C-1AC167B6C949}" type="pres">
      <dgm:prSet presAssocID="{72C780C5-D470-4AAB-8A05-53946F15E9B6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665AB42-71C7-415E-84B5-C872C1104FA9}" type="pres">
      <dgm:prSet presAssocID="{6711097A-A364-4141-BEBA-53477668DD11}" presName="compNode" presStyleCnt="0"/>
      <dgm:spPr/>
    </dgm:pt>
    <dgm:pt modelId="{4C536E55-8155-4904-BC4E-60424C655ABB}" type="pres">
      <dgm:prSet presAssocID="{6711097A-A364-4141-BEBA-53477668DD11}" presName="childRec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245D22-8A30-4902-8144-76C4095346BF}" type="pres">
      <dgm:prSet presAssocID="{6711097A-A364-4141-BEBA-53477668DD1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6A462A-D22E-4D5A-9803-6BE78D737797}" type="pres">
      <dgm:prSet presAssocID="{6711097A-A364-4141-BEBA-53477668DD11}" presName="parentRect" presStyleLbl="alignNode1" presStyleIdx="1" presStyleCnt="6"/>
      <dgm:spPr/>
      <dgm:t>
        <a:bodyPr/>
        <a:lstStyle/>
        <a:p>
          <a:endParaRPr lang="en-US"/>
        </a:p>
      </dgm:t>
    </dgm:pt>
    <dgm:pt modelId="{CDF813A0-1B8C-4BA4-A8B3-AE5E2F427FFC}" type="pres">
      <dgm:prSet presAssocID="{6711097A-A364-4141-BEBA-53477668DD11}" presName="adorn" presStyleLbl="fgAccFollowNod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DB64916-C129-47BA-A13C-B0385A8CE8E8}" type="pres">
      <dgm:prSet presAssocID="{D20B88F5-57EC-43E1-8F81-BDF752D998F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2AB758B-422F-4D5C-A515-3F5ADC900AA0}" type="pres">
      <dgm:prSet presAssocID="{BBDFECAE-7C56-4F6C-803D-1CBE9DB6B74F}" presName="compNode" presStyleCnt="0"/>
      <dgm:spPr/>
    </dgm:pt>
    <dgm:pt modelId="{D3AE9D73-A6C4-446C-AC09-6F8C69E8C638}" type="pres">
      <dgm:prSet presAssocID="{BBDFECAE-7C56-4F6C-803D-1CBE9DB6B74F}" presName="childRec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98F498-8A43-4881-9889-AE19A26C4BB9}" type="pres">
      <dgm:prSet presAssocID="{BBDFECAE-7C56-4F6C-803D-1CBE9DB6B74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4BA6BD-35BE-44E6-BA7E-17119BAB4E50}" type="pres">
      <dgm:prSet presAssocID="{BBDFECAE-7C56-4F6C-803D-1CBE9DB6B74F}" presName="parentRect" presStyleLbl="alignNode1" presStyleIdx="2" presStyleCnt="6"/>
      <dgm:spPr/>
      <dgm:t>
        <a:bodyPr/>
        <a:lstStyle/>
        <a:p>
          <a:endParaRPr lang="en-US"/>
        </a:p>
      </dgm:t>
    </dgm:pt>
    <dgm:pt modelId="{05A70A8B-5811-4AA9-9BC7-99E579334AA2}" type="pres">
      <dgm:prSet presAssocID="{BBDFECAE-7C56-4F6C-803D-1CBE9DB6B74F}" presName="adorn" presStyleLbl="fgAccFollowNod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956867E-326A-431E-99DC-E4B7F5CE2D18}" type="pres">
      <dgm:prSet presAssocID="{4BA101E6-7E3D-4573-8988-154B60E09B3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74F205D-84A2-4996-8960-230184857774}" type="pres">
      <dgm:prSet presAssocID="{DCB1D22C-798B-43C8-BA33-18C686F1F545}" presName="compNode" presStyleCnt="0"/>
      <dgm:spPr/>
    </dgm:pt>
    <dgm:pt modelId="{A3C93AAF-EB6F-4E8A-9E0F-8CECD806F6E1}" type="pres">
      <dgm:prSet presAssocID="{DCB1D22C-798B-43C8-BA33-18C686F1F545}" presName="childRec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924B5C-855E-4546-80F1-33B43438979C}" type="pres">
      <dgm:prSet presAssocID="{DCB1D22C-798B-43C8-BA33-18C686F1F54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AA4DE8-7788-4DC2-BFC7-54BB307F2144}" type="pres">
      <dgm:prSet presAssocID="{DCB1D22C-798B-43C8-BA33-18C686F1F545}" presName="parentRect" presStyleLbl="alignNode1" presStyleIdx="3" presStyleCnt="6"/>
      <dgm:spPr/>
      <dgm:t>
        <a:bodyPr/>
        <a:lstStyle/>
        <a:p>
          <a:endParaRPr lang="en-US"/>
        </a:p>
      </dgm:t>
    </dgm:pt>
    <dgm:pt modelId="{15FB2C7B-D436-4A71-B9FD-B8D9A40DCC1B}" type="pres">
      <dgm:prSet presAssocID="{DCB1D22C-798B-43C8-BA33-18C686F1F545}" presName="adorn" presStyleLbl="fgAccFollowNod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315607E4-E794-43F6-AFE1-A1B5158D2CB7}" type="pres">
      <dgm:prSet presAssocID="{1066CA74-B633-4C14-8886-E5054BBC2F9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227F8D2-370E-4C6C-B976-8E032FD1DE4E}" type="pres">
      <dgm:prSet presAssocID="{B87626B6-6ECF-4CEC-A371-77A9DC4B0896}" presName="compNode" presStyleCnt="0"/>
      <dgm:spPr/>
    </dgm:pt>
    <dgm:pt modelId="{D0A03CB0-A4C6-459D-A05D-173A4965F3BE}" type="pres">
      <dgm:prSet presAssocID="{B87626B6-6ECF-4CEC-A371-77A9DC4B0896}" presName="childRec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46A8E5-4482-4365-AC0E-153842308F16}" type="pres">
      <dgm:prSet presAssocID="{B87626B6-6ECF-4CEC-A371-77A9DC4B089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825DCC-D4C9-4FCB-94CE-A42E5CDDF13E}" type="pres">
      <dgm:prSet presAssocID="{B87626B6-6ECF-4CEC-A371-77A9DC4B0896}" presName="parentRect" presStyleLbl="alignNode1" presStyleIdx="4" presStyleCnt="6"/>
      <dgm:spPr/>
      <dgm:t>
        <a:bodyPr/>
        <a:lstStyle/>
        <a:p>
          <a:endParaRPr lang="en-US"/>
        </a:p>
      </dgm:t>
    </dgm:pt>
    <dgm:pt modelId="{84838CDE-806B-4298-ADD6-D66EA15E539D}" type="pres">
      <dgm:prSet presAssocID="{B87626B6-6ECF-4CEC-A371-77A9DC4B0896}" presName="adorn" presStyleLbl="fgAccFollowNod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DD11C8B7-76F4-484E-9A66-B0B319D01F47}" type="pres">
      <dgm:prSet presAssocID="{A631FAEA-1FDB-4FB2-8AF3-B44A680186D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69DB943-4667-425A-8AC6-150DAACB3211}" type="pres">
      <dgm:prSet presAssocID="{63AC4CB2-3717-49C3-A385-E6469E0CBE1A}" presName="compNode" presStyleCnt="0"/>
      <dgm:spPr/>
    </dgm:pt>
    <dgm:pt modelId="{65553076-B107-4883-AE3F-EFAB041ED804}" type="pres">
      <dgm:prSet presAssocID="{63AC4CB2-3717-49C3-A385-E6469E0CBE1A}" presName="childRect" presStyleLbl="bgAcc1" presStyleIdx="5" presStyleCnt="6" custLinFactNeighborX="-5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F65508-D362-4524-B119-F0CC1AC4124C}" type="pres">
      <dgm:prSet presAssocID="{63AC4CB2-3717-49C3-A385-E6469E0CBE1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1D19F3-F5D4-413D-9990-A8958CC6F32F}" type="pres">
      <dgm:prSet presAssocID="{63AC4CB2-3717-49C3-A385-E6469E0CBE1A}" presName="parentRect" presStyleLbl="alignNode1" presStyleIdx="5" presStyleCnt="6"/>
      <dgm:spPr/>
      <dgm:t>
        <a:bodyPr/>
        <a:lstStyle/>
        <a:p>
          <a:endParaRPr lang="en-US"/>
        </a:p>
      </dgm:t>
    </dgm:pt>
    <dgm:pt modelId="{E04E53A8-4A5C-482B-850C-EB7C68BA42D4}" type="pres">
      <dgm:prSet presAssocID="{63AC4CB2-3717-49C3-A385-E6469E0CBE1A}" presName="adorn" presStyleLbl="fgAccFollowNod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1E21B100-84B3-4BDA-B138-26C2F3B80E14}" type="presOf" srcId="{63AC4CB2-3717-49C3-A385-E6469E0CBE1A}" destId="{DFF65508-D362-4524-B119-F0CC1AC4124C}" srcOrd="0" destOrd="0" presId="urn:microsoft.com/office/officeart/2005/8/layout/bList2"/>
    <dgm:cxn modelId="{D976D732-91B9-4F48-848F-2547E51AE10C}" srcId="{593F38D4-0EF7-4F1B-AD07-4A9D2ED92B8F}" destId="{6711097A-A364-4141-BEBA-53477668DD11}" srcOrd="1" destOrd="0" parTransId="{B8A8CA9A-94F9-4B6D-8C49-9EADD18E56B3}" sibTransId="{D20B88F5-57EC-43E1-8F81-BDF752D998FC}"/>
    <dgm:cxn modelId="{4A22B4CA-5A1A-4D8B-817C-2E1328B4CED1}" type="presOf" srcId="{593F38D4-0EF7-4F1B-AD07-4A9D2ED92B8F}" destId="{C795C43B-E6B7-4611-BFF3-8F9DE4B0518E}" srcOrd="0" destOrd="0" presId="urn:microsoft.com/office/officeart/2005/8/layout/bList2"/>
    <dgm:cxn modelId="{521F37DB-A3F7-41B3-86D2-7329EC6F6F8B}" type="presOf" srcId="{63AC4CB2-3717-49C3-A385-E6469E0CBE1A}" destId="{AA1D19F3-F5D4-413D-9990-A8958CC6F32F}" srcOrd="1" destOrd="0" presId="urn:microsoft.com/office/officeart/2005/8/layout/bList2"/>
    <dgm:cxn modelId="{29B92CC3-DA64-4B13-B8E0-A59142A888D1}" srcId="{593F38D4-0EF7-4F1B-AD07-4A9D2ED92B8F}" destId="{B87626B6-6ECF-4CEC-A371-77A9DC4B0896}" srcOrd="4" destOrd="0" parTransId="{252757EF-77C2-4B42-9366-8D4DC3F63A94}" sibTransId="{A631FAEA-1FDB-4FB2-8AF3-B44A680186DA}"/>
    <dgm:cxn modelId="{701EBF9F-D49B-4B52-83B3-E7A3ED9C0A3B}" srcId="{DCB1D22C-798B-43C8-BA33-18C686F1F545}" destId="{E85810AA-80A5-4EB7-94E8-C891812E831A}" srcOrd="0" destOrd="0" parTransId="{A3DCB2B1-0B64-423D-B126-49C9F228A3BD}" sibTransId="{3A5A7114-AD03-4F05-82ED-D12252F44752}"/>
    <dgm:cxn modelId="{0729F06D-3CF7-4DB0-A584-A87BDE9A7733}" srcId="{593F38D4-0EF7-4F1B-AD07-4A9D2ED92B8F}" destId="{BBDFECAE-7C56-4F6C-803D-1CBE9DB6B74F}" srcOrd="2" destOrd="0" parTransId="{12D11B5F-BD7C-4FD8-BEA4-F610C133ACA0}" sibTransId="{4BA101E6-7E3D-4573-8988-154B60E09B30}"/>
    <dgm:cxn modelId="{E25FA88B-D7A5-47AB-A2AA-866F1A42D9C8}" type="presOf" srcId="{6711097A-A364-4141-BEBA-53477668DD11}" destId="{AC245D22-8A30-4902-8144-76C4095346BF}" srcOrd="0" destOrd="0" presId="urn:microsoft.com/office/officeart/2005/8/layout/bList2"/>
    <dgm:cxn modelId="{DBC9A8A9-80C2-49CF-BFBB-396B2279DDDC}" type="presOf" srcId="{A631FAEA-1FDB-4FB2-8AF3-B44A680186DA}" destId="{DD11C8B7-76F4-484E-9A66-B0B319D01F47}" srcOrd="0" destOrd="0" presId="urn:microsoft.com/office/officeart/2005/8/layout/bList2"/>
    <dgm:cxn modelId="{53362BE2-E858-4D74-B306-3E56D36FA6B3}" srcId="{BBDFECAE-7C56-4F6C-803D-1CBE9DB6B74F}" destId="{2B5BB30A-1F01-4176-9B0C-7B21C8DF2F18}" srcOrd="0" destOrd="0" parTransId="{D1C13407-4197-4CA9-8804-DD9AD8D76403}" sibTransId="{5A7C588F-E838-4EAB-B915-ED45820A59EC}"/>
    <dgm:cxn modelId="{8548C5C4-688B-43A4-9176-E094F3E323A1}" srcId="{593F38D4-0EF7-4F1B-AD07-4A9D2ED92B8F}" destId="{63AC4CB2-3717-49C3-A385-E6469E0CBE1A}" srcOrd="5" destOrd="0" parTransId="{072D8B65-88B6-422A-BADC-51A83084555D}" sibTransId="{376974BB-124C-4E04-A4DB-988013F0E1C3}"/>
    <dgm:cxn modelId="{C21BDA46-5E63-4B21-82B7-B54BA5B70B03}" type="presOf" srcId="{2B5BB30A-1F01-4176-9B0C-7B21C8DF2F18}" destId="{D3AE9D73-A6C4-446C-AC09-6F8C69E8C638}" srcOrd="0" destOrd="0" presId="urn:microsoft.com/office/officeart/2005/8/layout/bList2"/>
    <dgm:cxn modelId="{A122C01A-9D5E-4BF6-8F5B-AE28A83E98C0}" type="presOf" srcId="{42A6EFE3-226F-48BC-8C4B-1DBFF7D61EC9}" destId="{4C536E55-8155-4904-BC4E-60424C655ABB}" srcOrd="0" destOrd="0" presId="urn:microsoft.com/office/officeart/2005/8/layout/bList2"/>
    <dgm:cxn modelId="{8C9BBC35-A8C0-4DA9-A387-004D984E976A}" type="presOf" srcId="{DCB1D22C-798B-43C8-BA33-18C686F1F545}" destId="{5D924B5C-855E-4546-80F1-33B43438979C}" srcOrd="0" destOrd="0" presId="urn:microsoft.com/office/officeart/2005/8/layout/bList2"/>
    <dgm:cxn modelId="{63F3CC72-2F80-449F-9FAA-5E6BF37951D6}" type="presOf" srcId="{BBDFECAE-7C56-4F6C-803D-1CBE9DB6B74F}" destId="{3D98F498-8A43-4881-9889-AE19A26C4BB9}" srcOrd="0" destOrd="0" presId="urn:microsoft.com/office/officeart/2005/8/layout/bList2"/>
    <dgm:cxn modelId="{CB50E84F-4DD6-495F-9D68-1AFFF7165FFB}" srcId="{B87626B6-6ECF-4CEC-A371-77A9DC4B0896}" destId="{AE15A2F1-87AC-499F-992F-6E3095FA302C}" srcOrd="0" destOrd="0" parTransId="{7581548B-4CDA-44EC-A745-DDD720961D69}" sibTransId="{5F0343EF-9F6B-4EFA-BE24-015CC426B3F8}"/>
    <dgm:cxn modelId="{69C80B72-5BB4-4C9E-8028-439B4929DA18}" type="presOf" srcId="{8CFBB908-FBC1-45C4-AAC0-854D8AD07C39}" destId="{919AEDB4-B3CB-4D47-9400-C09FEE160037}" srcOrd="0" destOrd="0" presId="urn:microsoft.com/office/officeart/2005/8/layout/bList2"/>
    <dgm:cxn modelId="{0A954453-0FA3-4B1D-96F4-422F049E08E8}" type="presOf" srcId="{4BA101E6-7E3D-4573-8988-154B60E09B30}" destId="{5956867E-326A-431E-99DC-E4B7F5CE2D18}" srcOrd="0" destOrd="0" presId="urn:microsoft.com/office/officeart/2005/8/layout/bList2"/>
    <dgm:cxn modelId="{3CDA776B-B6AD-4241-91D0-60CDADF2A3FF}" srcId="{593F38D4-0EF7-4F1B-AD07-4A9D2ED92B8F}" destId="{3ABB01F6-16BD-48E7-B726-39810AF703F3}" srcOrd="0" destOrd="0" parTransId="{0141066A-8E07-47D6-B076-FD63EC793147}" sibTransId="{72C780C5-D470-4AAB-8A05-53946F15E9B6}"/>
    <dgm:cxn modelId="{342AB0C6-4ABF-40A3-8AD2-339A5DD0C094}" type="presOf" srcId="{1066CA74-B633-4C14-8886-E5054BBC2F9C}" destId="{315607E4-E794-43F6-AFE1-A1B5158D2CB7}" srcOrd="0" destOrd="0" presId="urn:microsoft.com/office/officeart/2005/8/layout/bList2"/>
    <dgm:cxn modelId="{95288876-25AA-44FF-A812-AF76A818E086}" srcId="{63AC4CB2-3717-49C3-A385-E6469E0CBE1A}" destId="{20B19A29-90A3-4CE2-8E08-51CCA2A0B2CA}" srcOrd="0" destOrd="0" parTransId="{EDE0C87A-8EE0-435E-BBB4-FBC27C0F1AB0}" sibTransId="{2727FC94-339F-4568-9D71-8D5E59DDEEE6}"/>
    <dgm:cxn modelId="{084C9230-49BB-4D9C-A446-47572E1E31C6}" type="presOf" srcId="{BBDFECAE-7C56-4F6C-803D-1CBE9DB6B74F}" destId="{E74BA6BD-35BE-44E6-BA7E-17119BAB4E50}" srcOrd="1" destOrd="0" presId="urn:microsoft.com/office/officeart/2005/8/layout/bList2"/>
    <dgm:cxn modelId="{C9308683-1DC5-4894-A554-4A768C5B2EA6}" type="presOf" srcId="{B87626B6-6ECF-4CEC-A371-77A9DC4B0896}" destId="{44825DCC-D4C9-4FCB-94CE-A42E5CDDF13E}" srcOrd="1" destOrd="0" presId="urn:microsoft.com/office/officeart/2005/8/layout/bList2"/>
    <dgm:cxn modelId="{336FE659-08C9-4D5B-A1E0-EC28CBBDC55D}" type="presOf" srcId="{6711097A-A364-4141-BEBA-53477668DD11}" destId="{886A462A-D22E-4D5A-9803-6BE78D737797}" srcOrd="1" destOrd="0" presId="urn:microsoft.com/office/officeart/2005/8/layout/bList2"/>
    <dgm:cxn modelId="{69E52370-BB00-4EF1-8D5C-1D3080722F26}" srcId="{3ABB01F6-16BD-48E7-B726-39810AF703F3}" destId="{3E86FFBB-CEF9-4CAA-AD6D-CB472113F6CA}" srcOrd="1" destOrd="0" parTransId="{BE48101E-A420-4D2A-BFFB-52C6BA16784A}" sibTransId="{ED4827B4-438D-4D87-9DBE-7170DE2AAB47}"/>
    <dgm:cxn modelId="{A770A682-2C8F-470F-9182-EFFCE17AC9FA}" type="presOf" srcId="{DCB1D22C-798B-43C8-BA33-18C686F1F545}" destId="{BBAA4DE8-7788-4DC2-BFC7-54BB307F2144}" srcOrd="1" destOrd="0" presId="urn:microsoft.com/office/officeart/2005/8/layout/bList2"/>
    <dgm:cxn modelId="{853B0F5B-0015-48BF-ABC9-BA6447DAE1C4}" type="presOf" srcId="{3ABB01F6-16BD-48E7-B726-39810AF703F3}" destId="{28016770-BA61-4651-ABE1-FE42413B6F9E}" srcOrd="0" destOrd="0" presId="urn:microsoft.com/office/officeart/2005/8/layout/bList2"/>
    <dgm:cxn modelId="{BEF4C780-F413-4160-BC50-E02BBFD71A92}" type="presOf" srcId="{AE15A2F1-87AC-499F-992F-6E3095FA302C}" destId="{D0A03CB0-A4C6-459D-A05D-173A4965F3BE}" srcOrd="0" destOrd="0" presId="urn:microsoft.com/office/officeart/2005/8/layout/bList2"/>
    <dgm:cxn modelId="{3D207427-3AF7-4C7B-A54F-7E992E2F6350}" type="presOf" srcId="{D20B88F5-57EC-43E1-8F81-BDF752D998FC}" destId="{3DB64916-C129-47BA-A13C-B0385A8CE8E8}" srcOrd="0" destOrd="0" presId="urn:microsoft.com/office/officeart/2005/8/layout/bList2"/>
    <dgm:cxn modelId="{EB844C9D-6E9A-4CC3-A4CC-A4D5CC9F6A07}" type="presOf" srcId="{20B19A29-90A3-4CE2-8E08-51CCA2A0B2CA}" destId="{65553076-B107-4883-AE3F-EFAB041ED804}" srcOrd="0" destOrd="0" presId="urn:microsoft.com/office/officeart/2005/8/layout/bList2"/>
    <dgm:cxn modelId="{6D3D56D7-E87B-4AF2-AFE2-2612677D3B4B}" srcId="{3ABB01F6-16BD-48E7-B726-39810AF703F3}" destId="{8CFBB908-FBC1-45C4-AAC0-854D8AD07C39}" srcOrd="0" destOrd="0" parTransId="{42AAB778-54D0-40B7-91B7-593AEF7EE8CA}" sibTransId="{1E036B3E-AF31-4908-950E-958E4C44FF93}"/>
    <dgm:cxn modelId="{718BAB7E-8612-4C76-993E-38CC319B60C6}" type="presOf" srcId="{B87626B6-6ECF-4CEC-A371-77A9DC4B0896}" destId="{5C46A8E5-4482-4365-AC0E-153842308F16}" srcOrd="0" destOrd="0" presId="urn:microsoft.com/office/officeart/2005/8/layout/bList2"/>
    <dgm:cxn modelId="{6BD9D8B4-BA56-4B1E-9FBA-3A5ABD4C285B}" srcId="{6711097A-A364-4141-BEBA-53477668DD11}" destId="{42A6EFE3-226F-48BC-8C4B-1DBFF7D61EC9}" srcOrd="0" destOrd="0" parTransId="{E027E792-AC8D-47F2-8AB9-68DDE2206917}" sibTransId="{D984A198-C027-4610-B788-0D14EC3A102A}"/>
    <dgm:cxn modelId="{A5B9F680-595A-4141-AED7-E11ED0197A69}" srcId="{593F38D4-0EF7-4F1B-AD07-4A9D2ED92B8F}" destId="{DCB1D22C-798B-43C8-BA33-18C686F1F545}" srcOrd="3" destOrd="0" parTransId="{07AAF852-41A0-46A6-BCD8-2DC02B55FA71}" sibTransId="{1066CA74-B633-4C14-8886-E5054BBC2F9C}"/>
    <dgm:cxn modelId="{D1A19E63-9A85-44D7-9205-71D53E423755}" type="presOf" srcId="{72C780C5-D470-4AAB-8A05-53946F15E9B6}" destId="{69B9FFDF-95C5-4F49-A68C-1AC167B6C949}" srcOrd="0" destOrd="0" presId="urn:microsoft.com/office/officeart/2005/8/layout/bList2"/>
    <dgm:cxn modelId="{BE6D76AA-46E1-4A37-B90D-7FACB54401A8}" type="presOf" srcId="{3ABB01F6-16BD-48E7-B726-39810AF703F3}" destId="{198C6D74-AD13-4740-B3B0-8D583A0CD5B0}" srcOrd="1" destOrd="0" presId="urn:microsoft.com/office/officeart/2005/8/layout/bList2"/>
    <dgm:cxn modelId="{4AFC6C7B-7F0F-4A8D-BC53-6D06662F1847}" type="presOf" srcId="{E85810AA-80A5-4EB7-94E8-C891812E831A}" destId="{A3C93AAF-EB6F-4E8A-9E0F-8CECD806F6E1}" srcOrd="0" destOrd="0" presId="urn:microsoft.com/office/officeart/2005/8/layout/bList2"/>
    <dgm:cxn modelId="{59587574-F1AC-42F9-8A04-74021B349B43}" type="presOf" srcId="{3E86FFBB-CEF9-4CAA-AD6D-CB472113F6CA}" destId="{919AEDB4-B3CB-4D47-9400-C09FEE160037}" srcOrd="0" destOrd="1" presId="urn:microsoft.com/office/officeart/2005/8/layout/bList2"/>
    <dgm:cxn modelId="{AFE2B2D8-7B5B-4A8A-B645-62ECF364DA64}" type="presParOf" srcId="{C795C43B-E6B7-4611-BFF3-8F9DE4B0518E}" destId="{0D94021E-A9D7-4BF2-91CD-7941E1AC7A38}" srcOrd="0" destOrd="0" presId="urn:microsoft.com/office/officeart/2005/8/layout/bList2"/>
    <dgm:cxn modelId="{E5809E07-A3C7-4370-ABE0-BA6CD1948733}" type="presParOf" srcId="{0D94021E-A9D7-4BF2-91CD-7941E1AC7A38}" destId="{919AEDB4-B3CB-4D47-9400-C09FEE160037}" srcOrd="0" destOrd="0" presId="urn:microsoft.com/office/officeart/2005/8/layout/bList2"/>
    <dgm:cxn modelId="{8C1486F1-3EF2-4CB8-A2C1-95601C33D84A}" type="presParOf" srcId="{0D94021E-A9D7-4BF2-91CD-7941E1AC7A38}" destId="{28016770-BA61-4651-ABE1-FE42413B6F9E}" srcOrd="1" destOrd="0" presId="urn:microsoft.com/office/officeart/2005/8/layout/bList2"/>
    <dgm:cxn modelId="{4D10A8A7-0D6E-435F-BA35-75175EFB256E}" type="presParOf" srcId="{0D94021E-A9D7-4BF2-91CD-7941E1AC7A38}" destId="{198C6D74-AD13-4740-B3B0-8D583A0CD5B0}" srcOrd="2" destOrd="0" presId="urn:microsoft.com/office/officeart/2005/8/layout/bList2"/>
    <dgm:cxn modelId="{23FC6629-E274-477F-9FE1-5F39C40621B8}" type="presParOf" srcId="{0D94021E-A9D7-4BF2-91CD-7941E1AC7A38}" destId="{5176C412-8B85-477D-B2C1-BAD068340654}" srcOrd="3" destOrd="0" presId="urn:microsoft.com/office/officeart/2005/8/layout/bList2"/>
    <dgm:cxn modelId="{1AB6F70D-844F-4677-92B6-66582FFF2FC2}" type="presParOf" srcId="{C795C43B-E6B7-4611-BFF3-8F9DE4B0518E}" destId="{69B9FFDF-95C5-4F49-A68C-1AC167B6C949}" srcOrd="1" destOrd="0" presId="urn:microsoft.com/office/officeart/2005/8/layout/bList2"/>
    <dgm:cxn modelId="{AA2357EA-9DD9-4566-A2A0-58E457DD5447}" type="presParOf" srcId="{C795C43B-E6B7-4611-BFF3-8F9DE4B0518E}" destId="{9665AB42-71C7-415E-84B5-C872C1104FA9}" srcOrd="2" destOrd="0" presId="urn:microsoft.com/office/officeart/2005/8/layout/bList2"/>
    <dgm:cxn modelId="{FEA5CABE-5CB5-4A1D-94BD-5FBCFAAD287E}" type="presParOf" srcId="{9665AB42-71C7-415E-84B5-C872C1104FA9}" destId="{4C536E55-8155-4904-BC4E-60424C655ABB}" srcOrd="0" destOrd="0" presId="urn:microsoft.com/office/officeart/2005/8/layout/bList2"/>
    <dgm:cxn modelId="{D2EC7B85-3576-43DE-99FD-4229191B2A84}" type="presParOf" srcId="{9665AB42-71C7-415E-84B5-C872C1104FA9}" destId="{AC245D22-8A30-4902-8144-76C4095346BF}" srcOrd="1" destOrd="0" presId="urn:microsoft.com/office/officeart/2005/8/layout/bList2"/>
    <dgm:cxn modelId="{CC21B954-6E9D-4A0A-ACF9-3AC99EE4C73F}" type="presParOf" srcId="{9665AB42-71C7-415E-84B5-C872C1104FA9}" destId="{886A462A-D22E-4D5A-9803-6BE78D737797}" srcOrd="2" destOrd="0" presId="urn:microsoft.com/office/officeart/2005/8/layout/bList2"/>
    <dgm:cxn modelId="{AB0CA95C-E168-4D38-9EBE-797259B26019}" type="presParOf" srcId="{9665AB42-71C7-415E-84B5-C872C1104FA9}" destId="{CDF813A0-1B8C-4BA4-A8B3-AE5E2F427FFC}" srcOrd="3" destOrd="0" presId="urn:microsoft.com/office/officeart/2005/8/layout/bList2"/>
    <dgm:cxn modelId="{79FD385F-2584-43DF-AE19-67002F0167EF}" type="presParOf" srcId="{C795C43B-E6B7-4611-BFF3-8F9DE4B0518E}" destId="{3DB64916-C129-47BA-A13C-B0385A8CE8E8}" srcOrd="3" destOrd="0" presId="urn:microsoft.com/office/officeart/2005/8/layout/bList2"/>
    <dgm:cxn modelId="{1579A498-2FCF-4471-B96F-FB25907CDBAA}" type="presParOf" srcId="{C795C43B-E6B7-4611-BFF3-8F9DE4B0518E}" destId="{D2AB758B-422F-4D5C-A515-3F5ADC900AA0}" srcOrd="4" destOrd="0" presId="urn:microsoft.com/office/officeart/2005/8/layout/bList2"/>
    <dgm:cxn modelId="{990FCFBE-6629-4192-A1E2-781AE14FBB1D}" type="presParOf" srcId="{D2AB758B-422F-4D5C-A515-3F5ADC900AA0}" destId="{D3AE9D73-A6C4-446C-AC09-6F8C69E8C638}" srcOrd="0" destOrd="0" presId="urn:microsoft.com/office/officeart/2005/8/layout/bList2"/>
    <dgm:cxn modelId="{311B8EE1-CBA5-4640-9619-4163DBE7ABBB}" type="presParOf" srcId="{D2AB758B-422F-4D5C-A515-3F5ADC900AA0}" destId="{3D98F498-8A43-4881-9889-AE19A26C4BB9}" srcOrd="1" destOrd="0" presId="urn:microsoft.com/office/officeart/2005/8/layout/bList2"/>
    <dgm:cxn modelId="{02CE8F6B-C534-4D61-9565-6137CA422482}" type="presParOf" srcId="{D2AB758B-422F-4D5C-A515-3F5ADC900AA0}" destId="{E74BA6BD-35BE-44E6-BA7E-17119BAB4E50}" srcOrd="2" destOrd="0" presId="urn:microsoft.com/office/officeart/2005/8/layout/bList2"/>
    <dgm:cxn modelId="{D4EBFA8A-6A1C-4F5A-9ED5-9D233F941160}" type="presParOf" srcId="{D2AB758B-422F-4D5C-A515-3F5ADC900AA0}" destId="{05A70A8B-5811-4AA9-9BC7-99E579334AA2}" srcOrd="3" destOrd="0" presId="urn:microsoft.com/office/officeart/2005/8/layout/bList2"/>
    <dgm:cxn modelId="{E68422FB-E386-45B9-96B3-4CAFE65B78D1}" type="presParOf" srcId="{C795C43B-E6B7-4611-BFF3-8F9DE4B0518E}" destId="{5956867E-326A-431E-99DC-E4B7F5CE2D18}" srcOrd="5" destOrd="0" presId="urn:microsoft.com/office/officeart/2005/8/layout/bList2"/>
    <dgm:cxn modelId="{F3560AE7-37CA-4609-8B14-6DA98C878B1A}" type="presParOf" srcId="{C795C43B-E6B7-4611-BFF3-8F9DE4B0518E}" destId="{974F205D-84A2-4996-8960-230184857774}" srcOrd="6" destOrd="0" presId="urn:microsoft.com/office/officeart/2005/8/layout/bList2"/>
    <dgm:cxn modelId="{E72549EF-F22E-4682-8F14-383D6BD42ADE}" type="presParOf" srcId="{974F205D-84A2-4996-8960-230184857774}" destId="{A3C93AAF-EB6F-4E8A-9E0F-8CECD806F6E1}" srcOrd="0" destOrd="0" presId="urn:microsoft.com/office/officeart/2005/8/layout/bList2"/>
    <dgm:cxn modelId="{C966C6DE-53BA-4D16-93C3-CAFB24475687}" type="presParOf" srcId="{974F205D-84A2-4996-8960-230184857774}" destId="{5D924B5C-855E-4546-80F1-33B43438979C}" srcOrd="1" destOrd="0" presId="urn:microsoft.com/office/officeart/2005/8/layout/bList2"/>
    <dgm:cxn modelId="{34F6CC8B-FA53-41B2-8C85-18171C3D1BC9}" type="presParOf" srcId="{974F205D-84A2-4996-8960-230184857774}" destId="{BBAA4DE8-7788-4DC2-BFC7-54BB307F2144}" srcOrd="2" destOrd="0" presId="urn:microsoft.com/office/officeart/2005/8/layout/bList2"/>
    <dgm:cxn modelId="{C7F2D35E-D0DF-4753-8B9B-A7DAE19EE72D}" type="presParOf" srcId="{974F205D-84A2-4996-8960-230184857774}" destId="{15FB2C7B-D436-4A71-B9FD-B8D9A40DCC1B}" srcOrd="3" destOrd="0" presId="urn:microsoft.com/office/officeart/2005/8/layout/bList2"/>
    <dgm:cxn modelId="{BB0EB7DA-B345-4E98-BC4B-484589F73570}" type="presParOf" srcId="{C795C43B-E6B7-4611-BFF3-8F9DE4B0518E}" destId="{315607E4-E794-43F6-AFE1-A1B5158D2CB7}" srcOrd="7" destOrd="0" presId="urn:microsoft.com/office/officeart/2005/8/layout/bList2"/>
    <dgm:cxn modelId="{66353D7A-F0E8-468F-955A-E57C8E2E2941}" type="presParOf" srcId="{C795C43B-E6B7-4611-BFF3-8F9DE4B0518E}" destId="{5227F8D2-370E-4C6C-B976-8E032FD1DE4E}" srcOrd="8" destOrd="0" presId="urn:microsoft.com/office/officeart/2005/8/layout/bList2"/>
    <dgm:cxn modelId="{43EE4BD1-6CE3-4035-A561-90AB84F5E3C3}" type="presParOf" srcId="{5227F8D2-370E-4C6C-B976-8E032FD1DE4E}" destId="{D0A03CB0-A4C6-459D-A05D-173A4965F3BE}" srcOrd="0" destOrd="0" presId="urn:microsoft.com/office/officeart/2005/8/layout/bList2"/>
    <dgm:cxn modelId="{47605DDC-8CDC-446C-9DA0-F61EE9272EA1}" type="presParOf" srcId="{5227F8D2-370E-4C6C-B976-8E032FD1DE4E}" destId="{5C46A8E5-4482-4365-AC0E-153842308F16}" srcOrd="1" destOrd="0" presId="urn:microsoft.com/office/officeart/2005/8/layout/bList2"/>
    <dgm:cxn modelId="{477B10E4-6180-4AEC-B841-56E6850361F7}" type="presParOf" srcId="{5227F8D2-370E-4C6C-B976-8E032FD1DE4E}" destId="{44825DCC-D4C9-4FCB-94CE-A42E5CDDF13E}" srcOrd="2" destOrd="0" presId="urn:microsoft.com/office/officeart/2005/8/layout/bList2"/>
    <dgm:cxn modelId="{68A427AF-AA53-40F6-B0C8-C6438DBF5A77}" type="presParOf" srcId="{5227F8D2-370E-4C6C-B976-8E032FD1DE4E}" destId="{84838CDE-806B-4298-ADD6-D66EA15E539D}" srcOrd="3" destOrd="0" presId="urn:microsoft.com/office/officeart/2005/8/layout/bList2"/>
    <dgm:cxn modelId="{2DEC4894-8310-48F0-AE0D-65E9AF3C9FA7}" type="presParOf" srcId="{C795C43B-E6B7-4611-BFF3-8F9DE4B0518E}" destId="{DD11C8B7-76F4-484E-9A66-B0B319D01F47}" srcOrd="9" destOrd="0" presId="urn:microsoft.com/office/officeart/2005/8/layout/bList2"/>
    <dgm:cxn modelId="{264E5C76-D0C2-45D5-A982-8EB961E9E34E}" type="presParOf" srcId="{C795C43B-E6B7-4611-BFF3-8F9DE4B0518E}" destId="{669DB943-4667-425A-8AC6-150DAACB3211}" srcOrd="10" destOrd="0" presId="urn:microsoft.com/office/officeart/2005/8/layout/bList2"/>
    <dgm:cxn modelId="{71A78620-9840-4E2C-AB55-04CF9ACEC4C9}" type="presParOf" srcId="{669DB943-4667-425A-8AC6-150DAACB3211}" destId="{65553076-B107-4883-AE3F-EFAB041ED804}" srcOrd="0" destOrd="0" presId="urn:microsoft.com/office/officeart/2005/8/layout/bList2"/>
    <dgm:cxn modelId="{8D98D5F7-8A7F-4A7A-836D-0B17C94AB5F9}" type="presParOf" srcId="{669DB943-4667-425A-8AC6-150DAACB3211}" destId="{DFF65508-D362-4524-B119-F0CC1AC4124C}" srcOrd="1" destOrd="0" presId="urn:microsoft.com/office/officeart/2005/8/layout/bList2"/>
    <dgm:cxn modelId="{D96348AC-4048-4BE9-9A8E-7FAFE70C69D3}" type="presParOf" srcId="{669DB943-4667-425A-8AC6-150DAACB3211}" destId="{AA1D19F3-F5D4-413D-9990-A8958CC6F32F}" srcOrd="2" destOrd="0" presId="urn:microsoft.com/office/officeart/2005/8/layout/bList2"/>
    <dgm:cxn modelId="{375BCC9E-2A4D-4BF2-AE58-5B0B00C08BC9}" type="presParOf" srcId="{669DB943-4667-425A-8AC6-150DAACB3211}" destId="{E04E53A8-4A5C-482B-850C-EB7C68BA42D4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3F38D4-0EF7-4F1B-AD07-4A9D2ED92B8F}" type="doc">
      <dgm:prSet loTypeId="urn:microsoft.com/office/officeart/2005/8/layout/bList2" loCatId="list" qsTypeId="urn:microsoft.com/office/officeart/2005/8/quickstyle/simple1" qsCatId="simple" csTypeId="urn:microsoft.com/office/officeart/2005/8/colors/accent2_2" csCatId="accent2" phldr="1"/>
      <dgm:spPr/>
    </dgm:pt>
    <dgm:pt modelId="{3ABB01F6-16BD-48E7-B726-39810AF703F3}">
      <dgm:prSet/>
      <dgm:spPr/>
      <dgm:t>
        <a:bodyPr/>
        <a:lstStyle/>
        <a:p>
          <a:r>
            <a:rPr lang="en-US" dirty="0" smtClean="0"/>
            <a:t>Demand for beer and microbrews</a:t>
          </a:r>
          <a:endParaRPr lang="en-US" dirty="0"/>
        </a:p>
      </dgm:t>
    </dgm:pt>
    <dgm:pt modelId="{0141066A-8E07-47D6-B076-FD63EC793147}" type="parTrans" cxnId="{3CDA776B-B6AD-4241-91D0-60CDADF2A3FF}">
      <dgm:prSet/>
      <dgm:spPr/>
      <dgm:t>
        <a:bodyPr/>
        <a:lstStyle/>
        <a:p>
          <a:endParaRPr lang="en-US"/>
        </a:p>
      </dgm:t>
    </dgm:pt>
    <dgm:pt modelId="{72C780C5-D470-4AAB-8A05-53946F15E9B6}" type="sibTrans" cxnId="{3CDA776B-B6AD-4241-91D0-60CDADF2A3FF}">
      <dgm:prSet/>
      <dgm:spPr/>
      <dgm:t>
        <a:bodyPr/>
        <a:lstStyle/>
        <a:p>
          <a:endParaRPr lang="en-US"/>
        </a:p>
      </dgm:t>
    </dgm:pt>
    <dgm:pt modelId="{8CFBB908-FBC1-45C4-AAC0-854D8AD07C39}">
      <dgm:prSet/>
      <dgm:spPr/>
      <dgm:t>
        <a:bodyPr/>
        <a:lstStyle/>
        <a:p>
          <a:r>
            <a:rPr lang="en-US" dirty="0" smtClean="0"/>
            <a:t>Who is drinking microbrews?</a:t>
          </a:r>
          <a:endParaRPr lang="en-US" dirty="0"/>
        </a:p>
      </dgm:t>
    </dgm:pt>
    <dgm:pt modelId="{42AAB778-54D0-40B7-91B7-593AEF7EE8CA}" type="parTrans" cxnId="{6D3D56D7-E87B-4AF2-AFE2-2612677D3B4B}">
      <dgm:prSet/>
      <dgm:spPr/>
      <dgm:t>
        <a:bodyPr/>
        <a:lstStyle/>
        <a:p>
          <a:endParaRPr lang="en-US"/>
        </a:p>
      </dgm:t>
    </dgm:pt>
    <dgm:pt modelId="{1E036B3E-AF31-4908-950E-958E4C44FF93}" type="sibTrans" cxnId="{6D3D56D7-E87B-4AF2-AFE2-2612677D3B4B}">
      <dgm:prSet/>
      <dgm:spPr/>
      <dgm:t>
        <a:bodyPr/>
        <a:lstStyle/>
        <a:p>
          <a:endParaRPr lang="en-US"/>
        </a:p>
      </dgm:t>
    </dgm:pt>
    <dgm:pt modelId="{3E86FFBB-CEF9-4CAA-AD6D-CB472113F6CA}">
      <dgm:prSet/>
      <dgm:spPr/>
      <dgm:t>
        <a:bodyPr/>
        <a:lstStyle/>
        <a:p>
          <a:r>
            <a:rPr lang="en-US" dirty="0" smtClean="0"/>
            <a:t>How much are they drinking?</a:t>
          </a:r>
          <a:endParaRPr lang="en-US" dirty="0"/>
        </a:p>
      </dgm:t>
    </dgm:pt>
    <dgm:pt modelId="{BE48101E-A420-4D2A-BFFB-52C6BA16784A}" type="parTrans" cxnId="{69E52370-BB00-4EF1-8D5C-1D3080722F26}">
      <dgm:prSet/>
      <dgm:spPr/>
      <dgm:t>
        <a:bodyPr/>
        <a:lstStyle/>
        <a:p>
          <a:endParaRPr lang="en-US"/>
        </a:p>
      </dgm:t>
    </dgm:pt>
    <dgm:pt modelId="{ED4827B4-438D-4D87-9DBE-7170DE2AAB47}" type="sibTrans" cxnId="{69E52370-BB00-4EF1-8D5C-1D3080722F26}">
      <dgm:prSet/>
      <dgm:spPr/>
      <dgm:t>
        <a:bodyPr/>
        <a:lstStyle/>
        <a:p>
          <a:endParaRPr lang="en-US"/>
        </a:p>
      </dgm:t>
    </dgm:pt>
    <dgm:pt modelId="{C795C43B-E6B7-4611-BFF3-8F9DE4B0518E}" type="pres">
      <dgm:prSet presAssocID="{593F38D4-0EF7-4F1B-AD07-4A9D2ED92B8F}" presName="diagram" presStyleCnt="0">
        <dgm:presLayoutVars>
          <dgm:dir/>
          <dgm:animLvl val="lvl"/>
          <dgm:resizeHandles val="exact"/>
        </dgm:presLayoutVars>
      </dgm:prSet>
      <dgm:spPr/>
    </dgm:pt>
    <dgm:pt modelId="{0D94021E-A9D7-4BF2-91CD-7941E1AC7A38}" type="pres">
      <dgm:prSet presAssocID="{3ABB01F6-16BD-48E7-B726-39810AF703F3}" presName="compNode" presStyleCnt="0"/>
      <dgm:spPr/>
    </dgm:pt>
    <dgm:pt modelId="{919AEDB4-B3CB-4D47-9400-C09FEE160037}" type="pres">
      <dgm:prSet presAssocID="{3ABB01F6-16BD-48E7-B726-39810AF703F3}" presName="childRec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016770-BA61-4651-ABE1-FE42413B6F9E}" type="pres">
      <dgm:prSet presAssocID="{3ABB01F6-16BD-48E7-B726-39810AF703F3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8C6D74-AD13-4740-B3B0-8D583A0CD5B0}" type="pres">
      <dgm:prSet presAssocID="{3ABB01F6-16BD-48E7-B726-39810AF703F3}" presName="parentRect" presStyleLbl="alignNode1" presStyleIdx="0" presStyleCnt="1" custLinFactNeighborX="-97" custLinFactNeighborY="3087"/>
      <dgm:spPr/>
      <dgm:t>
        <a:bodyPr/>
        <a:lstStyle/>
        <a:p>
          <a:endParaRPr lang="en-US"/>
        </a:p>
      </dgm:t>
    </dgm:pt>
    <dgm:pt modelId="{5176C412-8B85-477D-B2C1-BAD068340654}" type="pres">
      <dgm:prSet presAssocID="{3ABB01F6-16BD-48E7-B726-39810AF703F3}" presName="adorn" presStyleLbl="fgAccFollowNode1" presStyleIdx="0" presStyleCnt="1" custScaleX="3790" custScaleY="3790" custLinFactNeighborX="-776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0A4B7794-6D95-4F40-BE57-D2F2FBF97BE8}" type="presOf" srcId="{3ABB01F6-16BD-48E7-B726-39810AF703F3}" destId="{198C6D74-AD13-4740-B3B0-8D583A0CD5B0}" srcOrd="1" destOrd="0" presId="urn:microsoft.com/office/officeart/2005/8/layout/bList2"/>
    <dgm:cxn modelId="{3F4BEAD4-CDC5-4F33-8F35-68C2765128F1}" type="presOf" srcId="{8CFBB908-FBC1-45C4-AAC0-854D8AD07C39}" destId="{919AEDB4-B3CB-4D47-9400-C09FEE160037}" srcOrd="0" destOrd="0" presId="urn:microsoft.com/office/officeart/2005/8/layout/bList2"/>
    <dgm:cxn modelId="{D398CF2D-829F-4B44-9206-799E158AB64D}" type="presOf" srcId="{593F38D4-0EF7-4F1B-AD07-4A9D2ED92B8F}" destId="{C795C43B-E6B7-4611-BFF3-8F9DE4B0518E}" srcOrd="0" destOrd="0" presId="urn:microsoft.com/office/officeart/2005/8/layout/bList2"/>
    <dgm:cxn modelId="{69E52370-BB00-4EF1-8D5C-1D3080722F26}" srcId="{3ABB01F6-16BD-48E7-B726-39810AF703F3}" destId="{3E86FFBB-CEF9-4CAA-AD6D-CB472113F6CA}" srcOrd="1" destOrd="0" parTransId="{BE48101E-A420-4D2A-BFFB-52C6BA16784A}" sibTransId="{ED4827B4-438D-4D87-9DBE-7170DE2AAB47}"/>
    <dgm:cxn modelId="{023DC8FE-D0AE-46F3-9BF9-1294692B97B9}" type="presOf" srcId="{3E86FFBB-CEF9-4CAA-AD6D-CB472113F6CA}" destId="{919AEDB4-B3CB-4D47-9400-C09FEE160037}" srcOrd="0" destOrd="1" presId="urn:microsoft.com/office/officeart/2005/8/layout/bList2"/>
    <dgm:cxn modelId="{6D3D56D7-E87B-4AF2-AFE2-2612677D3B4B}" srcId="{3ABB01F6-16BD-48E7-B726-39810AF703F3}" destId="{8CFBB908-FBC1-45C4-AAC0-854D8AD07C39}" srcOrd="0" destOrd="0" parTransId="{42AAB778-54D0-40B7-91B7-593AEF7EE8CA}" sibTransId="{1E036B3E-AF31-4908-950E-958E4C44FF93}"/>
    <dgm:cxn modelId="{099125DF-AC46-4712-9C6C-CA7E81D926B1}" type="presOf" srcId="{3ABB01F6-16BD-48E7-B726-39810AF703F3}" destId="{28016770-BA61-4651-ABE1-FE42413B6F9E}" srcOrd="0" destOrd="0" presId="urn:microsoft.com/office/officeart/2005/8/layout/bList2"/>
    <dgm:cxn modelId="{3CDA776B-B6AD-4241-91D0-60CDADF2A3FF}" srcId="{593F38D4-0EF7-4F1B-AD07-4A9D2ED92B8F}" destId="{3ABB01F6-16BD-48E7-B726-39810AF703F3}" srcOrd="0" destOrd="0" parTransId="{0141066A-8E07-47D6-B076-FD63EC793147}" sibTransId="{72C780C5-D470-4AAB-8A05-53946F15E9B6}"/>
    <dgm:cxn modelId="{C2E57E2E-5459-4D02-8457-CF4707B82DA5}" type="presParOf" srcId="{C795C43B-E6B7-4611-BFF3-8F9DE4B0518E}" destId="{0D94021E-A9D7-4BF2-91CD-7941E1AC7A38}" srcOrd="0" destOrd="0" presId="urn:microsoft.com/office/officeart/2005/8/layout/bList2"/>
    <dgm:cxn modelId="{D59417DC-57F8-44FE-ADC0-5A6F3D6A00C9}" type="presParOf" srcId="{0D94021E-A9D7-4BF2-91CD-7941E1AC7A38}" destId="{919AEDB4-B3CB-4D47-9400-C09FEE160037}" srcOrd="0" destOrd="0" presId="urn:microsoft.com/office/officeart/2005/8/layout/bList2"/>
    <dgm:cxn modelId="{4130BAF4-9901-4AEE-8C9D-C44592029DE5}" type="presParOf" srcId="{0D94021E-A9D7-4BF2-91CD-7941E1AC7A38}" destId="{28016770-BA61-4651-ABE1-FE42413B6F9E}" srcOrd="1" destOrd="0" presId="urn:microsoft.com/office/officeart/2005/8/layout/bList2"/>
    <dgm:cxn modelId="{D7673ADD-62FB-42F7-839C-EED2F299B941}" type="presParOf" srcId="{0D94021E-A9D7-4BF2-91CD-7941E1AC7A38}" destId="{198C6D74-AD13-4740-B3B0-8D583A0CD5B0}" srcOrd="2" destOrd="0" presId="urn:microsoft.com/office/officeart/2005/8/layout/bList2"/>
    <dgm:cxn modelId="{75B0327A-1602-4F7C-B400-45DB5B7D2BE3}" type="presParOf" srcId="{0D94021E-A9D7-4BF2-91CD-7941E1AC7A38}" destId="{5176C412-8B85-477D-B2C1-BAD068340654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3F38D4-0EF7-4F1B-AD07-4A9D2ED92B8F}" type="doc">
      <dgm:prSet loTypeId="urn:microsoft.com/office/officeart/2005/8/layout/bList2" loCatId="list" qsTypeId="urn:microsoft.com/office/officeart/2005/8/quickstyle/simple1" qsCatId="simple" csTypeId="urn:microsoft.com/office/officeart/2005/8/colors/accent2_2" csCatId="accent2" phldr="1"/>
      <dgm:spPr/>
    </dgm:pt>
    <dgm:pt modelId="{42A6EFE3-226F-48BC-8C4B-1DBFF7D61EC9}">
      <dgm:prSet/>
      <dgm:spPr/>
      <dgm:t>
        <a:bodyPr/>
        <a:lstStyle/>
        <a:p>
          <a:r>
            <a:rPr lang="en-US" dirty="0" smtClean="0"/>
            <a:t>Who are the competing microbrewers?</a:t>
          </a:r>
          <a:endParaRPr lang="en-US" dirty="0"/>
        </a:p>
      </dgm:t>
    </dgm:pt>
    <dgm:pt modelId="{6711097A-A364-4141-BEBA-53477668DD11}">
      <dgm:prSet/>
      <dgm:spPr/>
      <dgm:t>
        <a:bodyPr/>
        <a:lstStyle/>
        <a:p>
          <a:r>
            <a:rPr lang="en-US" dirty="0" smtClean="0"/>
            <a:t>Competing microbreweries</a:t>
          </a:r>
          <a:endParaRPr lang="en-US" dirty="0"/>
        </a:p>
      </dgm:t>
    </dgm:pt>
    <dgm:pt modelId="{D20B88F5-57EC-43E1-8F81-BDF752D998FC}" type="sibTrans" cxnId="{D976D732-91B9-4F48-848F-2547E51AE10C}">
      <dgm:prSet/>
      <dgm:spPr/>
      <dgm:t>
        <a:bodyPr/>
        <a:lstStyle/>
        <a:p>
          <a:endParaRPr lang="en-US"/>
        </a:p>
      </dgm:t>
    </dgm:pt>
    <dgm:pt modelId="{B8A8CA9A-94F9-4B6D-8C49-9EADD18E56B3}" type="parTrans" cxnId="{D976D732-91B9-4F48-848F-2547E51AE10C}">
      <dgm:prSet/>
      <dgm:spPr/>
      <dgm:t>
        <a:bodyPr/>
        <a:lstStyle/>
        <a:p>
          <a:endParaRPr lang="en-US"/>
        </a:p>
      </dgm:t>
    </dgm:pt>
    <dgm:pt modelId="{D984A198-C027-4610-B788-0D14EC3A102A}" type="sibTrans" cxnId="{6BD9D8B4-BA56-4B1E-9FBA-3A5ABD4C285B}">
      <dgm:prSet/>
      <dgm:spPr/>
      <dgm:t>
        <a:bodyPr/>
        <a:lstStyle/>
        <a:p>
          <a:endParaRPr lang="en-US"/>
        </a:p>
      </dgm:t>
    </dgm:pt>
    <dgm:pt modelId="{E027E792-AC8D-47F2-8AB9-68DDE2206917}" type="parTrans" cxnId="{6BD9D8B4-BA56-4B1E-9FBA-3A5ABD4C285B}">
      <dgm:prSet/>
      <dgm:spPr/>
      <dgm:t>
        <a:bodyPr/>
        <a:lstStyle/>
        <a:p>
          <a:endParaRPr lang="en-US"/>
        </a:p>
      </dgm:t>
    </dgm:pt>
    <dgm:pt modelId="{D614D82C-1C24-441C-AABE-D4687A39D801}">
      <dgm:prSet/>
      <dgm:spPr/>
      <dgm:t>
        <a:bodyPr/>
        <a:lstStyle/>
        <a:p>
          <a:r>
            <a:rPr lang="en-US" dirty="0" smtClean="0"/>
            <a:t>Where in the US is the Competition?</a:t>
          </a:r>
          <a:endParaRPr lang="en-US" dirty="0"/>
        </a:p>
      </dgm:t>
    </dgm:pt>
    <dgm:pt modelId="{117FE4E2-A6E1-42AE-B2F7-8F855E7A641B}" type="parTrans" cxnId="{08122E18-B18C-4960-AD56-EA1DE91DA8BF}">
      <dgm:prSet/>
      <dgm:spPr/>
      <dgm:t>
        <a:bodyPr/>
        <a:lstStyle/>
        <a:p>
          <a:endParaRPr lang="en-US"/>
        </a:p>
      </dgm:t>
    </dgm:pt>
    <dgm:pt modelId="{31BE5082-374E-4056-AFE3-6645E390AF13}" type="sibTrans" cxnId="{08122E18-B18C-4960-AD56-EA1DE91DA8BF}">
      <dgm:prSet/>
      <dgm:spPr/>
      <dgm:t>
        <a:bodyPr/>
        <a:lstStyle/>
        <a:p>
          <a:endParaRPr lang="en-US"/>
        </a:p>
      </dgm:t>
    </dgm:pt>
    <dgm:pt modelId="{C795C43B-E6B7-4611-BFF3-8F9DE4B0518E}" type="pres">
      <dgm:prSet presAssocID="{593F38D4-0EF7-4F1B-AD07-4A9D2ED92B8F}" presName="diagram" presStyleCnt="0">
        <dgm:presLayoutVars>
          <dgm:dir/>
          <dgm:animLvl val="lvl"/>
          <dgm:resizeHandles val="exact"/>
        </dgm:presLayoutVars>
      </dgm:prSet>
      <dgm:spPr/>
    </dgm:pt>
    <dgm:pt modelId="{9665AB42-71C7-415E-84B5-C872C1104FA9}" type="pres">
      <dgm:prSet presAssocID="{6711097A-A364-4141-BEBA-53477668DD11}" presName="compNode" presStyleCnt="0"/>
      <dgm:spPr/>
    </dgm:pt>
    <dgm:pt modelId="{4C536E55-8155-4904-BC4E-60424C655ABB}" type="pres">
      <dgm:prSet presAssocID="{6711097A-A364-4141-BEBA-53477668DD11}" presName="childRec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245D22-8A30-4902-8144-76C4095346BF}" type="pres">
      <dgm:prSet presAssocID="{6711097A-A364-4141-BEBA-53477668DD1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6A462A-D22E-4D5A-9803-6BE78D737797}" type="pres">
      <dgm:prSet presAssocID="{6711097A-A364-4141-BEBA-53477668DD11}" presName="parentRect" presStyleLbl="alignNode1" presStyleIdx="0" presStyleCnt="1"/>
      <dgm:spPr/>
      <dgm:t>
        <a:bodyPr/>
        <a:lstStyle/>
        <a:p>
          <a:endParaRPr lang="en-US"/>
        </a:p>
      </dgm:t>
    </dgm:pt>
    <dgm:pt modelId="{CDF813A0-1B8C-4BA4-A8B3-AE5E2F427FFC}" type="pres">
      <dgm:prSet presAssocID="{6711097A-A364-4141-BEBA-53477668DD11}" presName="adorn" presStyleLbl="fgAccFollowNod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5516065A-CA99-4109-BFFB-FA454FF8FB2A}" type="presOf" srcId="{6711097A-A364-4141-BEBA-53477668DD11}" destId="{AC245D22-8A30-4902-8144-76C4095346BF}" srcOrd="0" destOrd="0" presId="urn:microsoft.com/office/officeart/2005/8/layout/bList2"/>
    <dgm:cxn modelId="{D976D732-91B9-4F48-848F-2547E51AE10C}" srcId="{593F38D4-0EF7-4F1B-AD07-4A9D2ED92B8F}" destId="{6711097A-A364-4141-BEBA-53477668DD11}" srcOrd="0" destOrd="0" parTransId="{B8A8CA9A-94F9-4B6D-8C49-9EADD18E56B3}" sibTransId="{D20B88F5-57EC-43E1-8F81-BDF752D998FC}"/>
    <dgm:cxn modelId="{1FC3512F-E5EB-4483-8FCE-05177186A9F7}" type="presOf" srcId="{D614D82C-1C24-441C-AABE-D4687A39D801}" destId="{4C536E55-8155-4904-BC4E-60424C655ABB}" srcOrd="0" destOrd="1" presId="urn:microsoft.com/office/officeart/2005/8/layout/bList2"/>
    <dgm:cxn modelId="{08122E18-B18C-4960-AD56-EA1DE91DA8BF}" srcId="{6711097A-A364-4141-BEBA-53477668DD11}" destId="{D614D82C-1C24-441C-AABE-D4687A39D801}" srcOrd="1" destOrd="0" parTransId="{117FE4E2-A6E1-42AE-B2F7-8F855E7A641B}" sibTransId="{31BE5082-374E-4056-AFE3-6645E390AF13}"/>
    <dgm:cxn modelId="{6BD9D8B4-BA56-4B1E-9FBA-3A5ABD4C285B}" srcId="{6711097A-A364-4141-BEBA-53477668DD11}" destId="{42A6EFE3-226F-48BC-8C4B-1DBFF7D61EC9}" srcOrd="0" destOrd="0" parTransId="{E027E792-AC8D-47F2-8AB9-68DDE2206917}" sibTransId="{D984A198-C027-4610-B788-0D14EC3A102A}"/>
    <dgm:cxn modelId="{7A7DAD13-EDB6-49C3-88CE-4C35B0239386}" type="presOf" srcId="{42A6EFE3-226F-48BC-8C4B-1DBFF7D61EC9}" destId="{4C536E55-8155-4904-BC4E-60424C655ABB}" srcOrd="0" destOrd="0" presId="urn:microsoft.com/office/officeart/2005/8/layout/bList2"/>
    <dgm:cxn modelId="{73800DE2-7F7E-4B38-9BDC-A9E6AE7CCD1B}" type="presOf" srcId="{6711097A-A364-4141-BEBA-53477668DD11}" destId="{886A462A-D22E-4D5A-9803-6BE78D737797}" srcOrd="1" destOrd="0" presId="urn:microsoft.com/office/officeart/2005/8/layout/bList2"/>
    <dgm:cxn modelId="{E547D82E-79DD-4086-B953-6E6F4F6B0131}" type="presOf" srcId="{593F38D4-0EF7-4F1B-AD07-4A9D2ED92B8F}" destId="{C795C43B-E6B7-4611-BFF3-8F9DE4B0518E}" srcOrd="0" destOrd="0" presId="urn:microsoft.com/office/officeart/2005/8/layout/bList2"/>
    <dgm:cxn modelId="{5FCD6DA0-BFD3-455F-BC3A-7D18869FDB35}" type="presParOf" srcId="{C795C43B-E6B7-4611-BFF3-8F9DE4B0518E}" destId="{9665AB42-71C7-415E-84B5-C872C1104FA9}" srcOrd="0" destOrd="0" presId="urn:microsoft.com/office/officeart/2005/8/layout/bList2"/>
    <dgm:cxn modelId="{2A81EB64-61D0-4955-AC4D-BE403F929A80}" type="presParOf" srcId="{9665AB42-71C7-415E-84B5-C872C1104FA9}" destId="{4C536E55-8155-4904-BC4E-60424C655ABB}" srcOrd="0" destOrd="0" presId="urn:microsoft.com/office/officeart/2005/8/layout/bList2"/>
    <dgm:cxn modelId="{E0B417C3-88E0-45B9-BC68-300BF9D3A2AF}" type="presParOf" srcId="{9665AB42-71C7-415E-84B5-C872C1104FA9}" destId="{AC245D22-8A30-4902-8144-76C4095346BF}" srcOrd="1" destOrd="0" presId="urn:microsoft.com/office/officeart/2005/8/layout/bList2"/>
    <dgm:cxn modelId="{21CB45AB-1FC4-4704-A3B3-39B14060A41E}" type="presParOf" srcId="{9665AB42-71C7-415E-84B5-C872C1104FA9}" destId="{886A462A-D22E-4D5A-9803-6BE78D737797}" srcOrd="2" destOrd="0" presId="urn:microsoft.com/office/officeart/2005/8/layout/bList2"/>
    <dgm:cxn modelId="{B3E13E9E-02B4-49B2-984D-F63EEFCBFB7C}" type="presParOf" srcId="{9665AB42-71C7-415E-84B5-C872C1104FA9}" destId="{CDF813A0-1B8C-4BA4-A8B3-AE5E2F427FF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3F38D4-0EF7-4F1B-AD07-4A9D2ED92B8F}" type="doc">
      <dgm:prSet loTypeId="urn:microsoft.com/office/officeart/2005/8/layout/bList2" loCatId="list" qsTypeId="urn:microsoft.com/office/officeart/2005/8/quickstyle/simple1" qsCatId="simple" csTypeId="urn:microsoft.com/office/officeart/2005/8/colors/accent2_2" csCatId="accent2" phldr="1"/>
      <dgm:spPr/>
    </dgm:pt>
    <dgm:pt modelId="{2B5BB30A-1F01-4176-9B0C-7B21C8DF2F18}">
      <dgm:prSet/>
      <dgm:spPr/>
      <dgm:t>
        <a:bodyPr/>
        <a:lstStyle/>
        <a:p>
          <a:r>
            <a:rPr lang="en-US" dirty="0" smtClean="0"/>
            <a:t>How much does it cost to build such microbrewery?</a:t>
          </a:r>
          <a:endParaRPr lang="en-US" dirty="0"/>
        </a:p>
      </dgm:t>
    </dgm:pt>
    <dgm:pt modelId="{BBDFECAE-7C56-4F6C-803D-1CBE9DB6B74F}">
      <dgm:prSet/>
      <dgm:spPr/>
      <dgm:t>
        <a:bodyPr/>
        <a:lstStyle/>
        <a:p>
          <a:r>
            <a:rPr lang="en-US" dirty="0" smtClean="0"/>
            <a:t>Start-up costs of a microbrewery</a:t>
          </a:r>
          <a:endParaRPr lang="en-US" dirty="0"/>
        </a:p>
      </dgm:t>
    </dgm:pt>
    <dgm:pt modelId="{4BA101E6-7E3D-4573-8988-154B60E09B30}" type="sibTrans" cxnId="{0729F06D-3CF7-4DB0-A584-A87BDE9A7733}">
      <dgm:prSet/>
      <dgm:spPr/>
      <dgm:t>
        <a:bodyPr/>
        <a:lstStyle/>
        <a:p>
          <a:endParaRPr lang="en-US"/>
        </a:p>
      </dgm:t>
    </dgm:pt>
    <dgm:pt modelId="{12D11B5F-BD7C-4FD8-BEA4-F610C133ACA0}" type="parTrans" cxnId="{0729F06D-3CF7-4DB0-A584-A87BDE9A7733}">
      <dgm:prSet/>
      <dgm:spPr/>
      <dgm:t>
        <a:bodyPr/>
        <a:lstStyle/>
        <a:p>
          <a:endParaRPr lang="en-US"/>
        </a:p>
      </dgm:t>
    </dgm:pt>
    <dgm:pt modelId="{5A7C588F-E838-4EAB-B915-ED45820A59EC}" type="sibTrans" cxnId="{53362BE2-E858-4D74-B306-3E56D36FA6B3}">
      <dgm:prSet/>
      <dgm:spPr/>
      <dgm:t>
        <a:bodyPr/>
        <a:lstStyle/>
        <a:p>
          <a:endParaRPr lang="en-US"/>
        </a:p>
      </dgm:t>
    </dgm:pt>
    <dgm:pt modelId="{D1C13407-4197-4CA9-8804-DD9AD8D76403}" type="parTrans" cxnId="{53362BE2-E858-4D74-B306-3E56D36FA6B3}">
      <dgm:prSet/>
      <dgm:spPr/>
      <dgm:t>
        <a:bodyPr/>
        <a:lstStyle/>
        <a:p>
          <a:endParaRPr lang="en-US"/>
        </a:p>
      </dgm:t>
    </dgm:pt>
    <dgm:pt modelId="{A2AA37BD-1393-441E-9503-5F5E2F265DA0}">
      <dgm:prSet/>
      <dgm:spPr/>
      <dgm:t>
        <a:bodyPr/>
        <a:lstStyle/>
        <a:p>
          <a:r>
            <a:rPr lang="en-US" dirty="0" smtClean="0"/>
            <a:t>What size facility do we build?</a:t>
          </a:r>
          <a:endParaRPr lang="en-US" dirty="0"/>
        </a:p>
      </dgm:t>
    </dgm:pt>
    <dgm:pt modelId="{2631CD4F-F77C-459C-A54D-B9C3BCE37C69}" type="parTrans" cxnId="{BCDE092C-CB88-4BD7-81E2-FD76D86D92E6}">
      <dgm:prSet/>
      <dgm:spPr/>
      <dgm:t>
        <a:bodyPr/>
        <a:lstStyle/>
        <a:p>
          <a:endParaRPr lang="en-US"/>
        </a:p>
      </dgm:t>
    </dgm:pt>
    <dgm:pt modelId="{4284D6C0-81C2-4993-82B3-32888B17F079}" type="sibTrans" cxnId="{BCDE092C-CB88-4BD7-81E2-FD76D86D92E6}">
      <dgm:prSet/>
      <dgm:spPr/>
      <dgm:t>
        <a:bodyPr/>
        <a:lstStyle/>
        <a:p>
          <a:endParaRPr lang="en-US"/>
        </a:p>
      </dgm:t>
    </dgm:pt>
    <dgm:pt modelId="{C795C43B-E6B7-4611-BFF3-8F9DE4B0518E}" type="pres">
      <dgm:prSet presAssocID="{593F38D4-0EF7-4F1B-AD07-4A9D2ED92B8F}" presName="diagram" presStyleCnt="0">
        <dgm:presLayoutVars>
          <dgm:dir/>
          <dgm:animLvl val="lvl"/>
          <dgm:resizeHandles val="exact"/>
        </dgm:presLayoutVars>
      </dgm:prSet>
      <dgm:spPr/>
    </dgm:pt>
    <dgm:pt modelId="{D2AB758B-422F-4D5C-A515-3F5ADC900AA0}" type="pres">
      <dgm:prSet presAssocID="{BBDFECAE-7C56-4F6C-803D-1CBE9DB6B74F}" presName="compNode" presStyleCnt="0"/>
      <dgm:spPr/>
    </dgm:pt>
    <dgm:pt modelId="{D3AE9D73-A6C4-446C-AC09-6F8C69E8C638}" type="pres">
      <dgm:prSet presAssocID="{BBDFECAE-7C56-4F6C-803D-1CBE9DB6B74F}" presName="childRec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98F498-8A43-4881-9889-AE19A26C4BB9}" type="pres">
      <dgm:prSet presAssocID="{BBDFECAE-7C56-4F6C-803D-1CBE9DB6B74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4BA6BD-35BE-44E6-BA7E-17119BAB4E50}" type="pres">
      <dgm:prSet presAssocID="{BBDFECAE-7C56-4F6C-803D-1CBE9DB6B74F}" presName="parentRect" presStyleLbl="alignNode1" presStyleIdx="0" presStyleCnt="1"/>
      <dgm:spPr/>
      <dgm:t>
        <a:bodyPr/>
        <a:lstStyle/>
        <a:p>
          <a:endParaRPr lang="en-US"/>
        </a:p>
      </dgm:t>
    </dgm:pt>
    <dgm:pt modelId="{05A70A8B-5811-4AA9-9BC7-99E579334AA2}" type="pres">
      <dgm:prSet presAssocID="{BBDFECAE-7C56-4F6C-803D-1CBE9DB6B74F}" presName="adorn" presStyleLbl="fgAccFollowNod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53362BE2-E858-4D74-B306-3E56D36FA6B3}" srcId="{BBDFECAE-7C56-4F6C-803D-1CBE9DB6B74F}" destId="{2B5BB30A-1F01-4176-9B0C-7B21C8DF2F18}" srcOrd="1" destOrd="0" parTransId="{D1C13407-4197-4CA9-8804-DD9AD8D76403}" sibTransId="{5A7C588F-E838-4EAB-B915-ED45820A59EC}"/>
    <dgm:cxn modelId="{0729F06D-3CF7-4DB0-A584-A87BDE9A7733}" srcId="{593F38D4-0EF7-4F1B-AD07-4A9D2ED92B8F}" destId="{BBDFECAE-7C56-4F6C-803D-1CBE9DB6B74F}" srcOrd="0" destOrd="0" parTransId="{12D11B5F-BD7C-4FD8-BEA4-F610C133ACA0}" sibTransId="{4BA101E6-7E3D-4573-8988-154B60E09B30}"/>
    <dgm:cxn modelId="{ABAB2097-8B5C-4B70-9A52-DA0F324DBC79}" type="presOf" srcId="{593F38D4-0EF7-4F1B-AD07-4A9D2ED92B8F}" destId="{C795C43B-E6B7-4611-BFF3-8F9DE4B0518E}" srcOrd="0" destOrd="0" presId="urn:microsoft.com/office/officeart/2005/8/layout/bList2"/>
    <dgm:cxn modelId="{BCDE092C-CB88-4BD7-81E2-FD76D86D92E6}" srcId="{BBDFECAE-7C56-4F6C-803D-1CBE9DB6B74F}" destId="{A2AA37BD-1393-441E-9503-5F5E2F265DA0}" srcOrd="0" destOrd="0" parTransId="{2631CD4F-F77C-459C-A54D-B9C3BCE37C69}" sibTransId="{4284D6C0-81C2-4993-82B3-32888B17F079}"/>
    <dgm:cxn modelId="{24575072-1D39-4E78-99B7-6DBA98208FFF}" type="presOf" srcId="{BBDFECAE-7C56-4F6C-803D-1CBE9DB6B74F}" destId="{E74BA6BD-35BE-44E6-BA7E-17119BAB4E50}" srcOrd="1" destOrd="0" presId="urn:microsoft.com/office/officeart/2005/8/layout/bList2"/>
    <dgm:cxn modelId="{379B2E6A-A646-43FA-B6EC-60622E3C2AC5}" type="presOf" srcId="{A2AA37BD-1393-441E-9503-5F5E2F265DA0}" destId="{D3AE9D73-A6C4-446C-AC09-6F8C69E8C638}" srcOrd="0" destOrd="0" presId="urn:microsoft.com/office/officeart/2005/8/layout/bList2"/>
    <dgm:cxn modelId="{87905516-ECFE-43D7-AD29-1F161EEB5CF9}" type="presOf" srcId="{2B5BB30A-1F01-4176-9B0C-7B21C8DF2F18}" destId="{D3AE9D73-A6C4-446C-AC09-6F8C69E8C638}" srcOrd="0" destOrd="1" presId="urn:microsoft.com/office/officeart/2005/8/layout/bList2"/>
    <dgm:cxn modelId="{14D60F6E-1576-47BD-95FF-0CB04AEEDA8D}" type="presOf" srcId="{BBDFECAE-7C56-4F6C-803D-1CBE9DB6B74F}" destId="{3D98F498-8A43-4881-9889-AE19A26C4BB9}" srcOrd="0" destOrd="0" presId="urn:microsoft.com/office/officeart/2005/8/layout/bList2"/>
    <dgm:cxn modelId="{6CA29FE4-0D85-41B6-8124-62A05A63FACA}" type="presParOf" srcId="{C795C43B-E6B7-4611-BFF3-8F9DE4B0518E}" destId="{D2AB758B-422F-4D5C-A515-3F5ADC900AA0}" srcOrd="0" destOrd="0" presId="urn:microsoft.com/office/officeart/2005/8/layout/bList2"/>
    <dgm:cxn modelId="{D9B8D4D8-BC94-4DB4-8FEF-97ABBE68410D}" type="presParOf" srcId="{D2AB758B-422F-4D5C-A515-3F5ADC900AA0}" destId="{D3AE9D73-A6C4-446C-AC09-6F8C69E8C638}" srcOrd="0" destOrd="0" presId="urn:microsoft.com/office/officeart/2005/8/layout/bList2"/>
    <dgm:cxn modelId="{56E7A748-BEE7-4A6F-8821-C9A672587385}" type="presParOf" srcId="{D2AB758B-422F-4D5C-A515-3F5ADC900AA0}" destId="{3D98F498-8A43-4881-9889-AE19A26C4BB9}" srcOrd="1" destOrd="0" presId="urn:microsoft.com/office/officeart/2005/8/layout/bList2"/>
    <dgm:cxn modelId="{2EF75521-4C38-4CE5-8BEB-C983BD34EF94}" type="presParOf" srcId="{D2AB758B-422F-4D5C-A515-3F5ADC900AA0}" destId="{E74BA6BD-35BE-44E6-BA7E-17119BAB4E50}" srcOrd="2" destOrd="0" presId="urn:microsoft.com/office/officeart/2005/8/layout/bList2"/>
    <dgm:cxn modelId="{859A3E7E-C1F6-4148-9D27-EE785166FB10}" type="presParOf" srcId="{D2AB758B-422F-4D5C-A515-3F5ADC900AA0}" destId="{05A70A8B-5811-4AA9-9BC7-99E579334AA2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3F38D4-0EF7-4F1B-AD07-4A9D2ED92B8F}" type="doc">
      <dgm:prSet loTypeId="urn:microsoft.com/office/officeart/2005/8/layout/bList2" loCatId="list" qsTypeId="urn:microsoft.com/office/officeart/2005/8/quickstyle/simple1" qsCatId="simple" csTypeId="urn:microsoft.com/office/officeart/2005/8/colors/accent2_2" csCatId="accent2" phldr="1"/>
      <dgm:spPr/>
    </dgm:pt>
    <dgm:pt modelId="{E85810AA-80A5-4EB7-94E8-C891812E831A}">
      <dgm:prSet/>
      <dgm:spPr/>
      <dgm:t>
        <a:bodyPr/>
        <a:lstStyle/>
        <a:p>
          <a:r>
            <a:rPr lang="en-US" dirty="0" smtClean="0"/>
            <a:t>How much “Juran Beer” can one microbrewery of that nature produce?</a:t>
          </a:r>
          <a:endParaRPr lang="en-US" dirty="0"/>
        </a:p>
      </dgm:t>
    </dgm:pt>
    <dgm:pt modelId="{DCB1D22C-798B-43C8-BA33-18C686F1F545}">
      <dgm:prSet phldrT="[Text]"/>
      <dgm:spPr/>
      <dgm:t>
        <a:bodyPr/>
        <a:lstStyle/>
        <a:p>
          <a:r>
            <a:rPr lang="en-US" dirty="0" smtClean="0"/>
            <a:t>Capacity of microbreweries</a:t>
          </a:r>
          <a:endParaRPr lang="en-US" dirty="0"/>
        </a:p>
      </dgm:t>
    </dgm:pt>
    <dgm:pt modelId="{1066CA74-B633-4C14-8886-E5054BBC2F9C}" type="sibTrans" cxnId="{A5B9F680-595A-4141-AED7-E11ED0197A69}">
      <dgm:prSet/>
      <dgm:spPr/>
      <dgm:t>
        <a:bodyPr/>
        <a:lstStyle/>
        <a:p>
          <a:endParaRPr lang="en-US"/>
        </a:p>
      </dgm:t>
    </dgm:pt>
    <dgm:pt modelId="{07AAF852-41A0-46A6-BCD8-2DC02B55FA71}" type="parTrans" cxnId="{A5B9F680-595A-4141-AED7-E11ED0197A69}">
      <dgm:prSet/>
      <dgm:spPr/>
      <dgm:t>
        <a:bodyPr/>
        <a:lstStyle/>
        <a:p>
          <a:endParaRPr lang="en-US"/>
        </a:p>
      </dgm:t>
    </dgm:pt>
    <dgm:pt modelId="{3A5A7114-AD03-4F05-82ED-D12252F44752}" type="sibTrans" cxnId="{701EBF9F-D49B-4B52-83B3-E7A3ED9C0A3B}">
      <dgm:prSet/>
      <dgm:spPr/>
      <dgm:t>
        <a:bodyPr/>
        <a:lstStyle/>
        <a:p>
          <a:endParaRPr lang="en-US"/>
        </a:p>
      </dgm:t>
    </dgm:pt>
    <dgm:pt modelId="{A3DCB2B1-0B64-423D-B126-49C9F228A3BD}" type="parTrans" cxnId="{701EBF9F-D49B-4B52-83B3-E7A3ED9C0A3B}">
      <dgm:prSet/>
      <dgm:spPr/>
      <dgm:t>
        <a:bodyPr/>
        <a:lstStyle/>
        <a:p>
          <a:endParaRPr lang="en-US"/>
        </a:p>
      </dgm:t>
    </dgm:pt>
    <dgm:pt modelId="{C795C43B-E6B7-4611-BFF3-8F9DE4B0518E}" type="pres">
      <dgm:prSet presAssocID="{593F38D4-0EF7-4F1B-AD07-4A9D2ED92B8F}" presName="diagram" presStyleCnt="0">
        <dgm:presLayoutVars>
          <dgm:dir/>
          <dgm:animLvl val="lvl"/>
          <dgm:resizeHandles val="exact"/>
        </dgm:presLayoutVars>
      </dgm:prSet>
      <dgm:spPr/>
    </dgm:pt>
    <dgm:pt modelId="{974F205D-84A2-4996-8960-230184857774}" type="pres">
      <dgm:prSet presAssocID="{DCB1D22C-798B-43C8-BA33-18C686F1F545}" presName="compNode" presStyleCnt="0"/>
      <dgm:spPr/>
    </dgm:pt>
    <dgm:pt modelId="{A3C93AAF-EB6F-4E8A-9E0F-8CECD806F6E1}" type="pres">
      <dgm:prSet presAssocID="{DCB1D22C-798B-43C8-BA33-18C686F1F545}" presName="childRec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924B5C-855E-4546-80F1-33B43438979C}" type="pres">
      <dgm:prSet presAssocID="{DCB1D22C-798B-43C8-BA33-18C686F1F54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AA4DE8-7788-4DC2-BFC7-54BB307F2144}" type="pres">
      <dgm:prSet presAssocID="{DCB1D22C-798B-43C8-BA33-18C686F1F545}" presName="parentRect" presStyleLbl="alignNode1" presStyleIdx="0" presStyleCnt="1"/>
      <dgm:spPr/>
      <dgm:t>
        <a:bodyPr/>
        <a:lstStyle/>
        <a:p>
          <a:endParaRPr lang="en-US"/>
        </a:p>
      </dgm:t>
    </dgm:pt>
    <dgm:pt modelId="{15FB2C7B-D436-4A71-B9FD-B8D9A40DCC1B}" type="pres">
      <dgm:prSet presAssocID="{DCB1D22C-798B-43C8-BA33-18C686F1F545}" presName="adorn" presStyleLbl="fgAccFollowNod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701EBF9F-D49B-4B52-83B3-E7A3ED9C0A3B}" srcId="{DCB1D22C-798B-43C8-BA33-18C686F1F545}" destId="{E85810AA-80A5-4EB7-94E8-C891812E831A}" srcOrd="0" destOrd="0" parTransId="{A3DCB2B1-0B64-423D-B126-49C9F228A3BD}" sibTransId="{3A5A7114-AD03-4F05-82ED-D12252F44752}"/>
    <dgm:cxn modelId="{BB5710E1-4B9C-45B1-83CE-C83715D6E7CB}" type="presOf" srcId="{DCB1D22C-798B-43C8-BA33-18C686F1F545}" destId="{BBAA4DE8-7788-4DC2-BFC7-54BB307F2144}" srcOrd="1" destOrd="0" presId="urn:microsoft.com/office/officeart/2005/8/layout/bList2"/>
    <dgm:cxn modelId="{968D8461-125C-4C2C-9BEB-7A5280E13879}" type="presOf" srcId="{DCB1D22C-798B-43C8-BA33-18C686F1F545}" destId="{5D924B5C-855E-4546-80F1-33B43438979C}" srcOrd="0" destOrd="0" presId="urn:microsoft.com/office/officeart/2005/8/layout/bList2"/>
    <dgm:cxn modelId="{2F18F504-5C40-479B-B19D-FF2E496002FD}" type="presOf" srcId="{593F38D4-0EF7-4F1B-AD07-4A9D2ED92B8F}" destId="{C795C43B-E6B7-4611-BFF3-8F9DE4B0518E}" srcOrd="0" destOrd="0" presId="urn:microsoft.com/office/officeart/2005/8/layout/bList2"/>
    <dgm:cxn modelId="{A5B9F680-595A-4141-AED7-E11ED0197A69}" srcId="{593F38D4-0EF7-4F1B-AD07-4A9D2ED92B8F}" destId="{DCB1D22C-798B-43C8-BA33-18C686F1F545}" srcOrd="0" destOrd="0" parTransId="{07AAF852-41A0-46A6-BCD8-2DC02B55FA71}" sibTransId="{1066CA74-B633-4C14-8886-E5054BBC2F9C}"/>
    <dgm:cxn modelId="{3B21AC04-9ED9-4A0A-967A-51B5C38FF919}" type="presOf" srcId="{E85810AA-80A5-4EB7-94E8-C891812E831A}" destId="{A3C93AAF-EB6F-4E8A-9E0F-8CECD806F6E1}" srcOrd="0" destOrd="0" presId="urn:microsoft.com/office/officeart/2005/8/layout/bList2"/>
    <dgm:cxn modelId="{7C56CEB6-BD02-475C-85B9-CB14B4E191B7}" type="presParOf" srcId="{C795C43B-E6B7-4611-BFF3-8F9DE4B0518E}" destId="{974F205D-84A2-4996-8960-230184857774}" srcOrd="0" destOrd="0" presId="urn:microsoft.com/office/officeart/2005/8/layout/bList2"/>
    <dgm:cxn modelId="{20C0696B-C726-41A3-9BCF-84BFD018B2CD}" type="presParOf" srcId="{974F205D-84A2-4996-8960-230184857774}" destId="{A3C93AAF-EB6F-4E8A-9E0F-8CECD806F6E1}" srcOrd="0" destOrd="0" presId="urn:microsoft.com/office/officeart/2005/8/layout/bList2"/>
    <dgm:cxn modelId="{FF3AF715-0831-4728-AE31-05D20182C13D}" type="presParOf" srcId="{974F205D-84A2-4996-8960-230184857774}" destId="{5D924B5C-855E-4546-80F1-33B43438979C}" srcOrd="1" destOrd="0" presId="urn:microsoft.com/office/officeart/2005/8/layout/bList2"/>
    <dgm:cxn modelId="{740C8D0E-2AA5-42BE-BC1B-414C02C5136F}" type="presParOf" srcId="{974F205D-84A2-4996-8960-230184857774}" destId="{BBAA4DE8-7788-4DC2-BFC7-54BB307F2144}" srcOrd="2" destOrd="0" presId="urn:microsoft.com/office/officeart/2005/8/layout/bList2"/>
    <dgm:cxn modelId="{7F0023E3-C387-4624-80E4-E5082B560CA6}" type="presParOf" srcId="{974F205D-84A2-4996-8960-230184857774}" destId="{15FB2C7B-D436-4A71-B9FD-B8D9A40DCC1B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93F38D4-0EF7-4F1B-AD07-4A9D2ED92B8F}" type="doc">
      <dgm:prSet loTypeId="urn:microsoft.com/office/officeart/2005/8/layout/bList2" loCatId="list" qsTypeId="urn:microsoft.com/office/officeart/2005/8/quickstyle/simple1" qsCatId="simple" csTypeId="urn:microsoft.com/office/officeart/2005/8/colors/accent2_2" csCatId="accent2" phldr="1"/>
      <dgm:spPr/>
    </dgm:pt>
    <dgm:pt modelId="{AE15A2F1-87AC-499F-992F-6E3095FA302C}">
      <dgm:prSet/>
      <dgm:spPr/>
      <dgm:t>
        <a:bodyPr/>
        <a:lstStyle/>
        <a:p>
          <a:r>
            <a:rPr lang="en-US" dirty="0" smtClean="0"/>
            <a:t>How much does it cost to ship my beer across the country?</a:t>
          </a:r>
          <a:endParaRPr lang="en-US" dirty="0"/>
        </a:p>
      </dgm:t>
    </dgm:pt>
    <dgm:pt modelId="{B87626B6-6ECF-4CEC-A371-77A9DC4B0896}">
      <dgm:prSet phldrT="[Text]"/>
      <dgm:spPr/>
      <dgm:t>
        <a:bodyPr/>
        <a:lstStyle/>
        <a:p>
          <a:r>
            <a:rPr lang="en-US" dirty="0" smtClean="0"/>
            <a:t>Beer transport costs</a:t>
          </a:r>
          <a:endParaRPr lang="en-US" dirty="0"/>
        </a:p>
      </dgm:t>
    </dgm:pt>
    <dgm:pt modelId="{A631FAEA-1FDB-4FB2-8AF3-B44A680186DA}" type="sibTrans" cxnId="{29B92CC3-DA64-4B13-B8E0-A59142A888D1}">
      <dgm:prSet/>
      <dgm:spPr/>
      <dgm:t>
        <a:bodyPr/>
        <a:lstStyle/>
        <a:p>
          <a:endParaRPr lang="en-US"/>
        </a:p>
      </dgm:t>
    </dgm:pt>
    <dgm:pt modelId="{252757EF-77C2-4B42-9366-8D4DC3F63A94}" type="parTrans" cxnId="{29B92CC3-DA64-4B13-B8E0-A59142A888D1}">
      <dgm:prSet/>
      <dgm:spPr/>
      <dgm:t>
        <a:bodyPr/>
        <a:lstStyle/>
        <a:p>
          <a:endParaRPr lang="en-US"/>
        </a:p>
      </dgm:t>
    </dgm:pt>
    <dgm:pt modelId="{5F0343EF-9F6B-4EFA-BE24-015CC426B3F8}" type="sibTrans" cxnId="{CB50E84F-4DD6-495F-9D68-1AFFF7165FFB}">
      <dgm:prSet/>
      <dgm:spPr/>
      <dgm:t>
        <a:bodyPr/>
        <a:lstStyle/>
        <a:p>
          <a:endParaRPr lang="en-US"/>
        </a:p>
      </dgm:t>
    </dgm:pt>
    <dgm:pt modelId="{7581548B-4CDA-44EC-A745-DDD720961D69}" type="parTrans" cxnId="{CB50E84F-4DD6-495F-9D68-1AFFF7165FFB}">
      <dgm:prSet/>
      <dgm:spPr/>
      <dgm:t>
        <a:bodyPr/>
        <a:lstStyle/>
        <a:p>
          <a:endParaRPr lang="en-US"/>
        </a:p>
      </dgm:t>
    </dgm:pt>
    <dgm:pt modelId="{4568B63B-8DB7-44EE-8EA9-5F47BC55316C}">
      <dgm:prSet/>
      <dgm:spPr/>
      <dgm:t>
        <a:bodyPr/>
        <a:lstStyle/>
        <a:p>
          <a:r>
            <a:rPr lang="en-US" dirty="0" smtClean="0"/>
            <a:t>Do we target certain states or cities only?</a:t>
          </a:r>
          <a:endParaRPr lang="en-US" dirty="0"/>
        </a:p>
      </dgm:t>
    </dgm:pt>
    <dgm:pt modelId="{C5DE345C-57BD-4C9A-A0C6-EFCB06180A12}" type="parTrans" cxnId="{0EB8D59D-137A-4C56-A189-CB5A9B2D0F7A}">
      <dgm:prSet/>
      <dgm:spPr/>
      <dgm:t>
        <a:bodyPr/>
        <a:lstStyle/>
        <a:p>
          <a:endParaRPr lang="en-US"/>
        </a:p>
      </dgm:t>
    </dgm:pt>
    <dgm:pt modelId="{A55FC717-2B88-45D8-A75C-C2AD1137CE45}" type="sibTrans" cxnId="{0EB8D59D-137A-4C56-A189-CB5A9B2D0F7A}">
      <dgm:prSet/>
      <dgm:spPr/>
      <dgm:t>
        <a:bodyPr/>
        <a:lstStyle/>
        <a:p>
          <a:endParaRPr lang="en-US"/>
        </a:p>
      </dgm:t>
    </dgm:pt>
    <dgm:pt modelId="{C795C43B-E6B7-4611-BFF3-8F9DE4B0518E}" type="pres">
      <dgm:prSet presAssocID="{593F38D4-0EF7-4F1B-AD07-4A9D2ED92B8F}" presName="diagram" presStyleCnt="0">
        <dgm:presLayoutVars>
          <dgm:dir/>
          <dgm:animLvl val="lvl"/>
          <dgm:resizeHandles val="exact"/>
        </dgm:presLayoutVars>
      </dgm:prSet>
      <dgm:spPr/>
    </dgm:pt>
    <dgm:pt modelId="{5227F8D2-370E-4C6C-B976-8E032FD1DE4E}" type="pres">
      <dgm:prSet presAssocID="{B87626B6-6ECF-4CEC-A371-77A9DC4B0896}" presName="compNode" presStyleCnt="0"/>
      <dgm:spPr/>
    </dgm:pt>
    <dgm:pt modelId="{D0A03CB0-A4C6-459D-A05D-173A4965F3BE}" type="pres">
      <dgm:prSet presAssocID="{B87626B6-6ECF-4CEC-A371-77A9DC4B0896}" presName="childRect" presStyleLbl="bgAcc1" presStyleIdx="0" presStyleCnt="1" custLinFactNeighborY="14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46A8E5-4482-4365-AC0E-153842308F16}" type="pres">
      <dgm:prSet presAssocID="{B87626B6-6ECF-4CEC-A371-77A9DC4B089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825DCC-D4C9-4FCB-94CE-A42E5CDDF13E}" type="pres">
      <dgm:prSet presAssocID="{B87626B6-6ECF-4CEC-A371-77A9DC4B0896}" presName="parentRect" presStyleLbl="alignNode1" presStyleIdx="0" presStyleCnt="1"/>
      <dgm:spPr/>
      <dgm:t>
        <a:bodyPr/>
        <a:lstStyle/>
        <a:p>
          <a:endParaRPr lang="en-US"/>
        </a:p>
      </dgm:t>
    </dgm:pt>
    <dgm:pt modelId="{84838CDE-806B-4298-ADD6-D66EA15E539D}" type="pres">
      <dgm:prSet presAssocID="{B87626B6-6ECF-4CEC-A371-77A9DC4B0896}" presName="adorn" presStyleLbl="fgAccFollowNode1" presStyleIdx="0" presStyleCnt="1" custScaleX="103261" custScaleY="100637" custLinFactNeighborX="146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26A2F80F-20FC-4B02-B7F3-DFE5F36D1E13}" type="presOf" srcId="{B87626B6-6ECF-4CEC-A371-77A9DC4B0896}" destId="{44825DCC-D4C9-4FCB-94CE-A42E5CDDF13E}" srcOrd="1" destOrd="0" presId="urn:microsoft.com/office/officeart/2005/8/layout/bList2"/>
    <dgm:cxn modelId="{0EB8D59D-137A-4C56-A189-CB5A9B2D0F7A}" srcId="{B87626B6-6ECF-4CEC-A371-77A9DC4B0896}" destId="{4568B63B-8DB7-44EE-8EA9-5F47BC55316C}" srcOrd="1" destOrd="0" parTransId="{C5DE345C-57BD-4C9A-A0C6-EFCB06180A12}" sibTransId="{A55FC717-2B88-45D8-A75C-C2AD1137CE45}"/>
    <dgm:cxn modelId="{2C458828-B58C-457D-80C1-4423C5AED563}" type="presOf" srcId="{593F38D4-0EF7-4F1B-AD07-4A9D2ED92B8F}" destId="{C795C43B-E6B7-4611-BFF3-8F9DE4B0518E}" srcOrd="0" destOrd="0" presId="urn:microsoft.com/office/officeart/2005/8/layout/bList2"/>
    <dgm:cxn modelId="{94ABEBFC-88EC-4919-ADBD-0FCFEA12E307}" type="presOf" srcId="{B87626B6-6ECF-4CEC-A371-77A9DC4B0896}" destId="{5C46A8E5-4482-4365-AC0E-153842308F16}" srcOrd="0" destOrd="0" presId="urn:microsoft.com/office/officeart/2005/8/layout/bList2"/>
    <dgm:cxn modelId="{CB50E84F-4DD6-495F-9D68-1AFFF7165FFB}" srcId="{B87626B6-6ECF-4CEC-A371-77A9DC4B0896}" destId="{AE15A2F1-87AC-499F-992F-6E3095FA302C}" srcOrd="0" destOrd="0" parTransId="{7581548B-4CDA-44EC-A745-DDD720961D69}" sibTransId="{5F0343EF-9F6B-4EFA-BE24-015CC426B3F8}"/>
    <dgm:cxn modelId="{1636C17C-970A-4518-9ABE-EF47968D5DFA}" type="presOf" srcId="{AE15A2F1-87AC-499F-992F-6E3095FA302C}" destId="{D0A03CB0-A4C6-459D-A05D-173A4965F3BE}" srcOrd="0" destOrd="0" presId="urn:microsoft.com/office/officeart/2005/8/layout/bList2"/>
    <dgm:cxn modelId="{BA0F52B2-5AC4-45BC-B7FB-76A92E8BA0F0}" type="presOf" srcId="{4568B63B-8DB7-44EE-8EA9-5F47BC55316C}" destId="{D0A03CB0-A4C6-459D-A05D-173A4965F3BE}" srcOrd="0" destOrd="1" presId="urn:microsoft.com/office/officeart/2005/8/layout/bList2"/>
    <dgm:cxn modelId="{29B92CC3-DA64-4B13-B8E0-A59142A888D1}" srcId="{593F38D4-0EF7-4F1B-AD07-4A9D2ED92B8F}" destId="{B87626B6-6ECF-4CEC-A371-77A9DC4B0896}" srcOrd="0" destOrd="0" parTransId="{252757EF-77C2-4B42-9366-8D4DC3F63A94}" sibTransId="{A631FAEA-1FDB-4FB2-8AF3-B44A680186DA}"/>
    <dgm:cxn modelId="{1F5727FC-57A2-41E2-A9EB-6E74C5EDE15E}" type="presParOf" srcId="{C795C43B-E6B7-4611-BFF3-8F9DE4B0518E}" destId="{5227F8D2-370E-4C6C-B976-8E032FD1DE4E}" srcOrd="0" destOrd="0" presId="urn:microsoft.com/office/officeart/2005/8/layout/bList2"/>
    <dgm:cxn modelId="{4F46DA5C-D041-43AE-80CC-EE2A891E7C52}" type="presParOf" srcId="{5227F8D2-370E-4C6C-B976-8E032FD1DE4E}" destId="{D0A03CB0-A4C6-459D-A05D-173A4965F3BE}" srcOrd="0" destOrd="0" presId="urn:microsoft.com/office/officeart/2005/8/layout/bList2"/>
    <dgm:cxn modelId="{DCB8575D-2CCF-4B33-AF5B-4844A5513BF5}" type="presParOf" srcId="{5227F8D2-370E-4C6C-B976-8E032FD1DE4E}" destId="{5C46A8E5-4482-4365-AC0E-153842308F16}" srcOrd="1" destOrd="0" presId="urn:microsoft.com/office/officeart/2005/8/layout/bList2"/>
    <dgm:cxn modelId="{ED977360-D12E-4B7B-A59A-F1960BEDAACC}" type="presParOf" srcId="{5227F8D2-370E-4C6C-B976-8E032FD1DE4E}" destId="{44825DCC-D4C9-4FCB-94CE-A42E5CDDF13E}" srcOrd="2" destOrd="0" presId="urn:microsoft.com/office/officeart/2005/8/layout/bList2"/>
    <dgm:cxn modelId="{838C4847-C757-4CC3-B035-6D1023C29FF1}" type="presParOf" srcId="{5227F8D2-370E-4C6C-B976-8E032FD1DE4E}" destId="{84838CDE-806B-4298-ADD6-D66EA15E539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93F38D4-0EF7-4F1B-AD07-4A9D2ED92B8F}" type="doc">
      <dgm:prSet loTypeId="urn:microsoft.com/office/officeart/2005/8/layout/bList2" loCatId="list" qsTypeId="urn:microsoft.com/office/officeart/2005/8/quickstyle/simple1" qsCatId="simple" csTypeId="urn:microsoft.com/office/officeart/2005/8/colors/accent2_2" csCatId="accent2" phldr="1"/>
      <dgm:spPr/>
    </dgm:pt>
    <dgm:pt modelId="{20B19A29-90A3-4CE2-8E08-51CCA2A0B2CA}">
      <dgm:prSet/>
      <dgm:spPr/>
      <dgm:t>
        <a:bodyPr/>
        <a:lstStyle/>
        <a:p>
          <a:r>
            <a:rPr lang="en-US" dirty="0" smtClean="0"/>
            <a:t>What do my margins look like for each bottle of “Juran Beer” produced?</a:t>
          </a:r>
          <a:endParaRPr lang="en-US" dirty="0"/>
        </a:p>
      </dgm:t>
    </dgm:pt>
    <dgm:pt modelId="{63AC4CB2-3717-49C3-A385-E6469E0CBE1A}">
      <dgm:prSet phldrT="[Text]"/>
      <dgm:spPr/>
      <dgm:t>
        <a:bodyPr/>
        <a:lstStyle/>
        <a:p>
          <a:r>
            <a:rPr lang="en-US" dirty="0" smtClean="0"/>
            <a:t>Profitability of microbrews</a:t>
          </a:r>
          <a:endParaRPr lang="en-US" dirty="0"/>
        </a:p>
      </dgm:t>
    </dgm:pt>
    <dgm:pt modelId="{376974BB-124C-4E04-A4DB-988013F0E1C3}" type="sibTrans" cxnId="{8548C5C4-688B-43A4-9176-E094F3E323A1}">
      <dgm:prSet/>
      <dgm:spPr/>
      <dgm:t>
        <a:bodyPr/>
        <a:lstStyle/>
        <a:p>
          <a:endParaRPr lang="en-US"/>
        </a:p>
      </dgm:t>
    </dgm:pt>
    <dgm:pt modelId="{072D8B65-88B6-422A-BADC-51A83084555D}" type="parTrans" cxnId="{8548C5C4-688B-43A4-9176-E094F3E323A1}">
      <dgm:prSet/>
      <dgm:spPr/>
      <dgm:t>
        <a:bodyPr/>
        <a:lstStyle/>
        <a:p>
          <a:endParaRPr lang="en-US"/>
        </a:p>
      </dgm:t>
    </dgm:pt>
    <dgm:pt modelId="{2727FC94-339F-4568-9D71-8D5E59DDEEE6}" type="sibTrans" cxnId="{95288876-25AA-44FF-A812-AF76A818E086}">
      <dgm:prSet/>
      <dgm:spPr/>
      <dgm:t>
        <a:bodyPr/>
        <a:lstStyle/>
        <a:p>
          <a:endParaRPr lang="en-US"/>
        </a:p>
      </dgm:t>
    </dgm:pt>
    <dgm:pt modelId="{EDE0C87A-8EE0-435E-BBB4-FBC27C0F1AB0}" type="parTrans" cxnId="{95288876-25AA-44FF-A812-AF76A818E086}">
      <dgm:prSet/>
      <dgm:spPr/>
      <dgm:t>
        <a:bodyPr/>
        <a:lstStyle/>
        <a:p>
          <a:endParaRPr lang="en-US"/>
        </a:p>
      </dgm:t>
    </dgm:pt>
    <dgm:pt modelId="{C795C43B-E6B7-4611-BFF3-8F9DE4B0518E}" type="pres">
      <dgm:prSet presAssocID="{593F38D4-0EF7-4F1B-AD07-4A9D2ED92B8F}" presName="diagram" presStyleCnt="0">
        <dgm:presLayoutVars>
          <dgm:dir/>
          <dgm:animLvl val="lvl"/>
          <dgm:resizeHandles val="exact"/>
        </dgm:presLayoutVars>
      </dgm:prSet>
      <dgm:spPr/>
    </dgm:pt>
    <dgm:pt modelId="{669DB943-4667-425A-8AC6-150DAACB3211}" type="pres">
      <dgm:prSet presAssocID="{63AC4CB2-3717-49C3-A385-E6469E0CBE1A}" presName="compNode" presStyleCnt="0"/>
      <dgm:spPr/>
    </dgm:pt>
    <dgm:pt modelId="{65553076-B107-4883-AE3F-EFAB041ED804}" type="pres">
      <dgm:prSet presAssocID="{63AC4CB2-3717-49C3-A385-E6469E0CBE1A}" presName="childRect" presStyleLbl="bgAcc1" presStyleIdx="0" presStyleCnt="1" custLinFactNeighborX="-5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F65508-D362-4524-B119-F0CC1AC4124C}" type="pres">
      <dgm:prSet presAssocID="{63AC4CB2-3717-49C3-A385-E6469E0CBE1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1D19F3-F5D4-413D-9990-A8958CC6F32F}" type="pres">
      <dgm:prSet presAssocID="{63AC4CB2-3717-49C3-A385-E6469E0CBE1A}" presName="parentRect" presStyleLbl="alignNode1" presStyleIdx="0" presStyleCnt="1"/>
      <dgm:spPr/>
      <dgm:t>
        <a:bodyPr/>
        <a:lstStyle/>
        <a:p>
          <a:endParaRPr lang="en-US"/>
        </a:p>
      </dgm:t>
    </dgm:pt>
    <dgm:pt modelId="{E04E53A8-4A5C-482B-850C-EB7C68BA42D4}" type="pres">
      <dgm:prSet presAssocID="{63AC4CB2-3717-49C3-A385-E6469E0CBE1A}" presName="adorn" presStyleLbl="fgAccFollowNod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FB1A9DF8-DB45-4CDD-8948-6DFD1A4A7CA1}" type="presOf" srcId="{20B19A29-90A3-4CE2-8E08-51CCA2A0B2CA}" destId="{65553076-B107-4883-AE3F-EFAB041ED804}" srcOrd="0" destOrd="0" presId="urn:microsoft.com/office/officeart/2005/8/layout/bList2"/>
    <dgm:cxn modelId="{D19B894F-1BCC-4D6A-B2C5-B20FFB686AF6}" type="presOf" srcId="{63AC4CB2-3717-49C3-A385-E6469E0CBE1A}" destId="{AA1D19F3-F5D4-413D-9990-A8958CC6F32F}" srcOrd="1" destOrd="0" presId="urn:microsoft.com/office/officeart/2005/8/layout/bList2"/>
    <dgm:cxn modelId="{92068A6A-B0BA-4805-A82E-C47E45B28E84}" type="presOf" srcId="{63AC4CB2-3717-49C3-A385-E6469E0CBE1A}" destId="{DFF65508-D362-4524-B119-F0CC1AC4124C}" srcOrd="0" destOrd="0" presId="urn:microsoft.com/office/officeart/2005/8/layout/bList2"/>
    <dgm:cxn modelId="{95288876-25AA-44FF-A812-AF76A818E086}" srcId="{63AC4CB2-3717-49C3-A385-E6469E0CBE1A}" destId="{20B19A29-90A3-4CE2-8E08-51CCA2A0B2CA}" srcOrd="0" destOrd="0" parTransId="{EDE0C87A-8EE0-435E-BBB4-FBC27C0F1AB0}" sibTransId="{2727FC94-339F-4568-9D71-8D5E59DDEEE6}"/>
    <dgm:cxn modelId="{8548C5C4-688B-43A4-9176-E094F3E323A1}" srcId="{593F38D4-0EF7-4F1B-AD07-4A9D2ED92B8F}" destId="{63AC4CB2-3717-49C3-A385-E6469E0CBE1A}" srcOrd="0" destOrd="0" parTransId="{072D8B65-88B6-422A-BADC-51A83084555D}" sibTransId="{376974BB-124C-4E04-A4DB-988013F0E1C3}"/>
    <dgm:cxn modelId="{67185F5C-BA6F-49E9-AF13-0CE59622D1C3}" type="presOf" srcId="{593F38D4-0EF7-4F1B-AD07-4A9D2ED92B8F}" destId="{C795C43B-E6B7-4611-BFF3-8F9DE4B0518E}" srcOrd="0" destOrd="0" presId="urn:microsoft.com/office/officeart/2005/8/layout/bList2"/>
    <dgm:cxn modelId="{E4F1D548-D3CB-4072-9272-B57EDBF2ECF1}" type="presParOf" srcId="{C795C43B-E6B7-4611-BFF3-8F9DE4B0518E}" destId="{669DB943-4667-425A-8AC6-150DAACB3211}" srcOrd="0" destOrd="0" presId="urn:microsoft.com/office/officeart/2005/8/layout/bList2"/>
    <dgm:cxn modelId="{946894A9-3A89-4AD0-BA2D-F73880337BDC}" type="presParOf" srcId="{669DB943-4667-425A-8AC6-150DAACB3211}" destId="{65553076-B107-4883-AE3F-EFAB041ED804}" srcOrd="0" destOrd="0" presId="urn:microsoft.com/office/officeart/2005/8/layout/bList2"/>
    <dgm:cxn modelId="{87424CE3-1BD9-421F-8937-8F61BA365DD0}" type="presParOf" srcId="{669DB943-4667-425A-8AC6-150DAACB3211}" destId="{DFF65508-D362-4524-B119-F0CC1AC4124C}" srcOrd="1" destOrd="0" presId="urn:microsoft.com/office/officeart/2005/8/layout/bList2"/>
    <dgm:cxn modelId="{9ED12116-84F2-405B-887A-AA26544A5E86}" type="presParOf" srcId="{669DB943-4667-425A-8AC6-150DAACB3211}" destId="{AA1D19F3-F5D4-413D-9990-A8958CC6F32F}" srcOrd="2" destOrd="0" presId="urn:microsoft.com/office/officeart/2005/8/layout/bList2"/>
    <dgm:cxn modelId="{1F18725B-2866-4AC0-B2E4-F70C25A33F4F}" type="presParOf" srcId="{669DB943-4667-425A-8AC6-150DAACB3211}" destId="{E04E53A8-4A5C-482B-850C-EB7C68BA42D4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B6B9B2E-F17D-4382-BF2C-15CB35385E1A}" type="doc">
      <dgm:prSet loTypeId="urn:microsoft.com/office/officeart/2005/8/layout/vList6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1B986790-47D6-45EC-877B-51DF128FB8C8}">
      <dgm:prSet phldrT="[Text]" custT="1"/>
      <dgm:spPr/>
      <dgm:t>
        <a:bodyPr/>
        <a:lstStyle/>
        <a:p>
          <a:r>
            <a:rPr lang="en-US" sz="1800" dirty="0" smtClean="0"/>
            <a:t>Managerial Problem</a:t>
          </a:r>
          <a:endParaRPr lang="en-US" sz="1800" dirty="0"/>
        </a:p>
      </dgm:t>
    </dgm:pt>
    <dgm:pt modelId="{29BC54F5-ABD4-4223-9B5A-0F93508F7A4F}" type="parTrans" cxnId="{D5A3E6B9-6395-4834-9202-E2A15DD1D791}">
      <dgm:prSet/>
      <dgm:spPr/>
      <dgm:t>
        <a:bodyPr/>
        <a:lstStyle/>
        <a:p>
          <a:endParaRPr lang="en-US"/>
        </a:p>
      </dgm:t>
    </dgm:pt>
    <dgm:pt modelId="{94FCD1CD-AFD5-4C08-80EC-953269A0467A}" type="sibTrans" cxnId="{D5A3E6B9-6395-4834-9202-E2A15DD1D791}">
      <dgm:prSet/>
      <dgm:spPr/>
      <dgm:t>
        <a:bodyPr/>
        <a:lstStyle/>
        <a:p>
          <a:endParaRPr lang="en-US"/>
        </a:p>
      </dgm:t>
    </dgm:pt>
    <dgm:pt modelId="{45B63FAD-6430-40E1-9AE3-F706716B58AC}">
      <dgm:prSet phldrT="[Text]" custT="1"/>
      <dgm:spPr/>
      <dgm:t>
        <a:bodyPr anchor="ctr"/>
        <a:lstStyle/>
        <a:p>
          <a:r>
            <a:rPr lang="en-US" sz="1800" dirty="0" smtClean="0"/>
            <a:t>Where to locate the </a:t>
          </a:r>
          <a:r>
            <a:rPr lang="en-US" sz="1800" dirty="0" err="1" smtClean="0"/>
            <a:t>Juran</a:t>
          </a:r>
          <a:r>
            <a:rPr lang="en-US" sz="1800" dirty="0" smtClean="0"/>
            <a:t> Beer Microbrewery? </a:t>
          </a:r>
          <a:endParaRPr lang="en-US" sz="1800" dirty="0"/>
        </a:p>
      </dgm:t>
    </dgm:pt>
    <dgm:pt modelId="{048245E1-AB82-46A4-A79A-2D1281CBB330}" type="parTrans" cxnId="{D51AB132-3A8A-43CC-A148-20A511947E7E}">
      <dgm:prSet/>
      <dgm:spPr/>
      <dgm:t>
        <a:bodyPr/>
        <a:lstStyle/>
        <a:p>
          <a:endParaRPr lang="en-US"/>
        </a:p>
      </dgm:t>
    </dgm:pt>
    <dgm:pt modelId="{7ED566FE-B9D1-451A-A108-831DD540ED0B}" type="sibTrans" cxnId="{D51AB132-3A8A-43CC-A148-20A511947E7E}">
      <dgm:prSet/>
      <dgm:spPr/>
      <dgm:t>
        <a:bodyPr/>
        <a:lstStyle/>
        <a:p>
          <a:endParaRPr lang="en-US"/>
        </a:p>
      </dgm:t>
    </dgm:pt>
    <dgm:pt modelId="{7084F6EA-CF4B-4EAB-B6CA-A831515CAC38}">
      <dgm:prSet phldrT="[Text]" custT="1"/>
      <dgm:spPr/>
      <dgm:t>
        <a:bodyPr/>
        <a:lstStyle/>
        <a:p>
          <a:r>
            <a:rPr lang="en-US" sz="1800" dirty="0" smtClean="0"/>
            <a:t>Objective Function</a:t>
          </a:r>
          <a:endParaRPr lang="en-US" sz="1800" dirty="0"/>
        </a:p>
      </dgm:t>
    </dgm:pt>
    <dgm:pt modelId="{6F2D1BC6-E300-4B87-B664-D94F87B22945}" type="parTrans" cxnId="{ACE94026-14F5-4A6A-B1A8-992FDE68B985}">
      <dgm:prSet/>
      <dgm:spPr/>
      <dgm:t>
        <a:bodyPr/>
        <a:lstStyle/>
        <a:p>
          <a:endParaRPr lang="en-US"/>
        </a:p>
      </dgm:t>
    </dgm:pt>
    <dgm:pt modelId="{E6FC413C-E356-46C7-A6BA-3EAEF27D36A0}" type="sibTrans" cxnId="{ACE94026-14F5-4A6A-B1A8-992FDE68B985}">
      <dgm:prSet/>
      <dgm:spPr/>
      <dgm:t>
        <a:bodyPr/>
        <a:lstStyle/>
        <a:p>
          <a:endParaRPr lang="en-US"/>
        </a:p>
      </dgm:t>
    </dgm:pt>
    <dgm:pt modelId="{D84EF3ED-2E03-4AB4-9A54-866F27448EDB}">
      <dgm:prSet phldrT="[Text]" custT="1"/>
      <dgm:spPr/>
      <dgm:t>
        <a:bodyPr anchor="ctr"/>
        <a:lstStyle/>
        <a:p>
          <a:r>
            <a:rPr lang="en-US" sz="1800" dirty="0" smtClean="0"/>
            <a:t>Minimize the total transport costs associated with satisfying demand in the top 10 consuming cities</a:t>
          </a:r>
          <a:endParaRPr lang="en-US" sz="1800" dirty="0"/>
        </a:p>
      </dgm:t>
    </dgm:pt>
    <dgm:pt modelId="{FD891E48-9BBD-4BE6-8E2F-B978B7076E4F}" type="parTrans" cxnId="{907B7AEB-CDCA-4AFA-878B-A73FE29906F2}">
      <dgm:prSet/>
      <dgm:spPr/>
      <dgm:t>
        <a:bodyPr/>
        <a:lstStyle/>
        <a:p>
          <a:endParaRPr lang="en-US"/>
        </a:p>
      </dgm:t>
    </dgm:pt>
    <dgm:pt modelId="{22BCFB7B-631B-407C-9EEA-4BA3FCD41B40}" type="sibTrans" cxnId="{907B7AEB-CDCA-4AFA-878B-A73FE29906F2}">
      <dgm:prSet/>
      <dgm:spPr/>
      <dgm:t>
        <a:bodyPr/>
        <a:lstStyle/>
        <a:p>
          <a:endParaRPr lang="en-US"/>
        </a:p>
      </dgm:t>
    </dgm:pt>
    <dgm:pt modelId="{BAEAEB1A-4304-41D7-90CE-577282F1D7F1}">
      <dgm:prSet phldrT="[Text]" custT="1"/>
      <dgm:spPr/>
      <dgm:t>
        <a:bodyPr/>
        <a:lstStyle/>
        <a:p>
          <a:r>
            <a:rPr lang="en-US" sz="1800" dirty="0" smtClean="0"/>
            <a:t>Constraints</a:t>
          </a:r>
          <a:endParaRPr lang="en-US" sz="1800" dirty="0"/>
        </a:p>
      </dgm:t>
    </dgm:pt>
    <dgm:pt modelId="{0D5885D1-33F7-424F-8A2C-FBE851664B56}" type="parTrans" cxnId="{CF583F3F-6C10-4E96-A758-34717EA6C6BE}">
      <dgm:prSet/>
      <dgm:spPr/>
      <dgm:t>
        <a:bodyPr/>
        <a:lstStyle/>
        <a:p>
          <a:endParaRPr lang="en-US"/>
        </a:p>
      </dgm:t>
    </dgm:pt>
    <dgm:pt modelId="{07EFDF30-01D0-45A6-B2D7-C374E75BA18C}" type="sibTrans" cxnId="{CF583F3F-6C10-4E96-A758-34717EA6C6BE}">
      <dgm:prSet/>
      <dgm:spPr/>
      <dgm:t>
        <a:bodyPr/>
        <a:lstStyle/>
        <a:p>
          <a:endParaRPr lang="en-US"/>
        </a:p>
      </dgm:t>
    </dgm:pt>
    <dgm:pt modelId="{641B6FEA-76CE-4E09-8027-D1BDFD45E0F4}">
      <dgm:prSet phldrT="[Text]" custT="1"/>
      <dgm:spPr/>
      <dgm:t>
        <a:bodyPr anchor="ctr"/>
        <a:lstStyle/>
        <a:p>
          <a:r>
            <a:rPr lang="en-US" sz="1800" dirty="0" smtClean="0"/>
            <a:t>Capital available for investing</a:t>
          </a:r>
          <a:endParaRPr lang="en-US" sz="1800" dirty="0"/>
        </a:p>
      </dgm:t>
    </dgm:pt>
    <dgm:pt modelId="{B83335D4-6318-4D41-A65A-64E98AE578CA}" type="parTrans" cxnId="{3E7045C5-001F-42C1-996F-6FFCF3D6A02D}">
      <dgm:prSet/>
      <dgm:spPr/>
      <dgm:t>
        <a:bodyPr/>
        <a:lstStyle/>
        <a:p>
          <a:endParaRPr lang="en-US"/>
        </a:p>
      </dgm:t>
    </dgm:pt>
    <dgm:pt modelId="{6070889B-981C-4AA1-86FA-9143BDB94C17}" type="sibTrans" cxnId="{3E7045C5-001F-42C1-996F-6FFCF3D6A02D}">
      <dgm:prSet/>
      <dgm:spPr/>
      <dgm:t>
        <a:bodyPr/>
        <a:lstStyle/>
        <a:p>
          <a:endParaRPr lang="en-US"/>
        </a:p>
      </dgm:t>
    </dgm:pt>
    <dgm:pt modelId="{5CE93825-7E53-43EF-BDDB-602928DC284C}">
      <dgm:prSet phldrT="[Text]" custT="1"/>
      <dgm:spPr/>
      <dgm:t>
        <a:bodyPr anchor="ctr"/>
        <a:lstStyle/>
        <a:p>
          <a:r>
            <a:rPr lang="en-US" sz="1800" dirty="0" smtClean="0"/>
            <a:t>Number of potential consumers is limited and given by demand statistics</a:t>
          </a:r>
          <a:endParaRPr lang="en-US" sz="1800" dirty="0"/>
        </a:p>
      </dgm:t>
    </dgm:pt>
    <dgm:pt modelId="{2EFA97D4-4BE1-47E1-9A67-19AE8B83CC08}" type="parTrans" cxnId="{958ED856-F691-4804-8EB0-568A90DC8C1F}">
      <dgm:prSet/>
      <dgm:spPr/>
      <dgm:t>
        <a:bodyPr/>
        <a:lstStyle/>
        <a:p>
          <a:endParaRPr lang="en-US"/>
        </a:p>
      </dgm:t>
    </dgm:pt>
    <dgm:pt modelId="{8C589339-519D-43E3-9C25-BB171745C1CA}" type="sibTrans" cxnId="{958ED856-F691-4804-8EB0-568A90DC8C1F}">
      <dgm:prSet/>
      <dgm:spPr/>
      <dgm:t>
        <a:bodyPr/>
        <a:lstStyle/>
        <a:p>
          <a:endParaRPr lang="en-US"/>
        </a:p>
      </dgm:t>
    </dgm:pt>
    <dgm:pt modelId="{AC666634-E727-4DBB-B539-884476A15C68}">
      <dgm:prSet phldrT="[Text]" custT="1"/>
      <dgm:spPr/>
      <dgm:t>
        <a:bodyPr anchor="ctr"/>
        <a:lstStyle/>
        <a:p>
          <a:r>
            <a:rPr lang="en-US" sz="1800" dirty="0" smtClean="0"/>
            <a:t>Capacity of our facility cannot exceed demand</a:t>
          </a:r>
          <a:endParaRPr lang="en-US" sz="1800" dirty="0"/>
        </a:p>
      </dgm:t>
    </dgm:pt>
    <dgm:pt modelId="{9052E4D8-28A0-4E71-9492-40143CB35AA7}" type="parTrans" cxnId="{EA0D65DC-3CD7-4800-9F49-0C8EC1346718}">
      <dgm:prSet/>
      <dgm:spPr/>
      <dgm:t>
        <a:bodyPr/>
        <a:lstStyle/>
        <a:p>
          <a:endParaRPr lang="en-US"/>
        </a:p>
      </dgm:t>
    </dgm:pt>
    <dgm:pt modelId="{5FAC2530-8C65-4F14-A44C-C35B83F8B963}" type="sibTrans" cxnId="{EA0D65DC-3CD7-4800-9F49-0C8EC1346718}">
      <dgm:prSet/>
      <dgm:spPr/>
      <dgm:t>
        <a:bodyPr/>
        <a:lstStyle/>
        <a:p>
          <a:endParaRPr lang="en-US"/>
        </a:p>
      </dgm:t>
    </dgm:pt>
    <dgm:pt modelId="{FF120689-1310-42E7-9E34-C88F60B12BE2}" type="pres">
      <dgm:prSet presAssocID="{6B6B9B2E-F17D-4382-BF2C-15CB35385E1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2C93C86-1CF7-427E-B6A3-4A837C991A17}" type="pres">
      <dgm:prSet presAssocID="{1B986790-47D6-45EC-877B-51DF128FB8C8}" presName="linNode" presStyleCnt="0"/>
      <dgm:spPr/>
    </dgm:pt>
    <dgm:pt modelId="{C3EB3E56-DAE9-440B-B753-FFC9DC27156D}" type="pres">
      <dgm:prSet presAssocID="{1B986790-47D6-45EC-877B-51DF128FB8C8}" presName="parentShp" presStyleLbl="node1" presStyleIdx="0" presStyleCnt="3" custScaleX="458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6C2DAB-CE56-4496-B4E6-5E4AC5D06FE7}" type="pres">
      <dgm:prSet presAssocID="{1B986790-47D6-45EC-877B-51DF128FB8C8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43FCE0-B273-45CC-B656-489E10ABB69A}" type="pres">
      <dgm:prSet presAssocID="{94FCD1CD-AFD5-4C08-80EC-953269A0467A}" presName="spacing" presStyleCnt="0"/>
      <dgm:spPr/>
    </dgm:pt>
    <dgm:pt modelId="{5D91B052-6AE9-4869-A830-7F723DCEC131}" type="pres">
      <dgm:prSet presAssocID="{7084F6EA-CF4B-4EAB-B6CA-A831515CAC38}" presName="linNode" presStyleCnt="0"/>
      <dgm:spPr/>
    </dgm:pt>
    <dgm:pt modelId="{1CFEF79D-ED85-43B5-B60B-5CA071E93167}" type="pres">
      <dgm:prSet presAssocID="{7084F6EA-CF4B-4EAB-B6CA-A831515CAC38}" presName="parentShp" presStyleLbl="node1" presStyleIdx="1" presStyleCnt="3" custScaleX="458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D8318E-B33C-454A-9C15-3EFAA066DFD5}" type="pres">
      <dgm:prSet presAssocID="{7084F6EA-CF4B-4EAB-B6CA-A831515CAC38}" presName="childShp" presStyleLbl="bgAccFollowNode1" presStyleIdx="1" presStyleCnt="3" custLinFactNeighborX="0" custLinFactNeighborY="31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4C785A-2298-4063-AC51-AFCEA4B837BA}" type="pres">
      <dgm:prSet presAssocID="{E6FC413C-E356-46C7-A6BA-3EAEF27D36A0}" presName="spacing" presStyleCnt="0"/>
      <dgm:spPr/>
    </dgm:pt>
    <dgm:pt modelId="{2E932330-D497-428B-BB85-60873037C0C9}" type="pres">
      <dgm:prSet presAssocID="{BAEAEB1A-4304-41D7-90CE-577282F1D7F1}" presName="linNode" presStyleCnt="0"/>
      <dgm:spPr/>
    </dgm:pt>
    <dgm:pt modelId="{DCEC83E1-AD19-41FA-96CE-7AB7C712AE11}" type="pres">
      <dgm:prSet presAssocID="{BAEAEB1A-4304-41D7-90CE-577282F1D7F1}" presName="parentShp" presStyleLbl="node1" presStyleIdx="2" presStyleCnt="3" custScaleX="45833" custScaleY="2039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96F4D2-06F4-4F76-A496-3B3F695B8968}" type="pres">
      <dgm:prSet presAssocID="{BAEAEB1A-4304-41D7-90CE-577282F1D7F1}" presName="childShp" presStyleLbl="bgAccFollowNode1" presStyleIdx="2" presStyleCnt="3" custScaleY="22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7045C5-001F-42C1-996F-6FFCF3D6A02D}" srcId="{BAEAEB1A-4304-41D7-90CE-577282F1D7F1}" destId="{641B6FEA-76CE-4E09-8027-D1BDFD45E0F4}" srcOrd="0" destOrd="0" parTransId="{B83335D4-6318-4D41-A65A-64E98AE578CA}" sibTransId="{6070889B-981C-4AA1-86FA-9143BDB94C17}"/>
    <dgm:cxn modelId="{EA0D65DC-3CD7-4800-9F49-0C8EC1346718}" srcId="{BAEAEB1A-4304-41D7-90CE-577282F1D7F1}" destId="{AC666634-E727-4DBB-B539-884476A15C68}" srcOrd="2" destOrd="0" parTransId="{9052E4D8-28A0-4E71-9492-40143CB35AA7}" sibTransId="{5FAC2530-8C65-4F14-A44C-C35B83F8B963}"/>
    <dgm:cxn modelId="{0D218C8B-343A-4042-B49B-DC39F4C948A6}" type="presOf" srcId="{5CE93825-7E53-43EF-BDDB-602928DC284C}" destId="{E196F4D2-06F4-4F76-A496-3B3F695B8968}" srcOrd="0" destOrd="1" presId="urn:microsoft.com/office/officeart/2005/8/layout/vList6"/>
    <dgm:cxn modelId="{DF971C52-01DE-4A4A-B371-0851FEC43862}" type="presOf" srcId="{641B6FEA-76CE-4E09-8027-D1BDFD45E0F4}" destId="{E196F4D2-06F4-4F76-A496-3B3F695B8968}" srcOrd="0" destOrd="0" presId="urn:microsoft.com/office/officeart/2005/8/layout/vList6"/>
    <dgm:cxn modelId="{DE13FAFF-F888-4390-9A25-F9D37E7500DB}" type="presOf" srcId="{D84EF3ED-2E03-4AB4-9A54-866F27448EDB}" destId="{6BD8318E-B33C-454A-9C15-3EFAA066DFD5}" srcOrd="0" destOrd="0" presId="urn:microsoft.com/office/officeart/2005/8/layout/vList6"/>
    <dgm:cxn modelId="{12DAB321-551C-4E34-ACD4-DCD58FEE5152}" type="presOf" srcId="{45B63FAD-6430-40E1-9AE3-F706716B58AC}" destId="{996C2DAB-CE56-4496-B4E6-5E4AC5D06FE7}" srcOrd="0" destOrd="0" presId="urn:microsoft.com/office/officeart/2005/8/layout/vList6"/>
    <dgm:cxn modelId="{958ED856-F691-4804-8EB0-568A90DC8C1F}" srcId="{BAEAEB1A-4304-41D7-90CE-577282F1D7F1}" destId="{5CE93825-7E53-43EF-BDDB-602928DC284C}" srcOrd="1" destOrd="0" parTransId="{2EFA97D4-4BE1-47E1-9A67-19AE8B83CC08}" sibTransId="{8C589339-519D-43E3-9C25-BB171745C1CA}"/>
    <dgm:cxn modelId="{D5A3E6B9-6395-4834-9202-E2A15DD1D791}" srcId="{6B6B9B2E-F17D-4382-BF2C-15CB35385E1A}" destId="{1B986790-47D6-45EC-877B-51DF128FB8C8}" srcOrd="0" destOrd="0" parTransId="{29BC54F5-ABD4-4223-9B5A-0F93508F7A4F}" sibTransId="{94FCD1CD-AFD5-4C08-80EC-953269A0467A}"/>
    <dgm:cxn modelId="{CF583F3F-6C10-4E96-A758-34717EA6C6BE}" srcId="{6B6B9B2E-F17D-4382-BF2C-15CB35385E1A}" destId="{BAEAEB1A-4304-41D7-90CE-577282F1D7F1}" srcOrd="2" destOrd="0" parTransId="{0D5885D1-33F7-424F-8A2C-FBE851664B56}" sibTransId="{07EFDF30-01D0-45A6-B2D7-C374E75BA18C}"/>
    <dgm:cxn modelId="{86E672DB-5D6B-4B01-8B4D-96952AF8D349}" type="presOf" srcId="{7084F6EA-CF4B-4EAB-B6CA-A831515CAC38}" destId="{1CFEF79D-ED85-43B5-B60B-5CA071E93167}" srcOrd="0" destOrd="0" presId="urn:microsoft.com/office/officeart/2005/8/layout/vList6"/>
    <dgm:cxn modelId="{2869C1C5-DE32-4FCB-9110-BE894143B284}" type="presOf" srcId="{1B986790-47D6-45EC-877B-51DF128FB8C8}" destId="{C3EB3E56-DAE9-440B-B753-FFC9DC27156D}" srcOrd="0" destOrd="0" presId="urn:microsoft.com/office/officeart/2005/8/layout/vList6"/>
    <dgm:cxn modelId="{A0740791-F86F-4CC3-B91F-A9822B906B2B}" type="presOf" srcId="{AC666634-E727-4DBB-B539-884476A15C68}" destId="{E196F4D2-06F4-4F76-A496-3B3F695B8968}" srcOrd="0" destOrd="2" presId="urn:microsoft.com/office/officeart/2005/8/layout/vList6"/>
    <dgm:cxn modelId="{907B7AEB-CDCA-4AFA-878B-A73FE29906F2}" srcId="{7084F6EA-CF4B-4EAB-B6CA-A831515CAC38}" destId="{D84EF3ED-2E03-4AB4-9A54-866F27448EDB}" srcOrd="0" destOrd="0" parTransId="{FD891E48-9BBD-4BE6-8E2F-B978B7076E4F}" sibTransId="{22BCFB7B-631B-407C-9EEA-4BA3FCD41B40}"/>
    <dgm:cxn modelId="{2A0B3474-914E-4357-925E-7A95832E027D}" type="presOf" srcId="{6B6B9B2E-F17D-4382-BF2C-15CB35385E1A}" destId="{FF120689-1310-42E7-9E34-C88F60B12BE2}" srcOrd="0" destOrd="0" presId="urn:microsoft.com/office/officeart/2005/8/layout/vList6"/>
    <dgm:cxn modelId="{DBAFE7FC-705C-4A7A-9FB8-0E513A2C4AE5}" type="presOf" srcId="{BAEAEB1A-4304-41D7-90CE-577282F1D7F1}" destId="{DCEC83E1-AD19-41FA-96CE-7AB7C712AE11}" srcOrd="0" destOrd="0" presId="urn:microsoft.com/office/officeart/2005/8/layout/vList6"/>
    <dgm:cxn modelId="{D51AB132-3A8A-43CC-A148-20A511947E7E}" srcId="{1B986790-47D6-45EC-877B-51DF128FB8C8}" destId="{45B63FAD-6430-40E1-9AE3-F706716B58AC}" srcOrd="0" destOrd="0" parTransId="{048245E1-AB82-46A4-A79A-2D1281CBB330}" sibTransId="{7ED566FE-B9D1-451A-A108-831DD540ED0B}"/>
    <dgm:cxn modelId="{ACE94026-14F5-4A6A-B1A8-992FDE68B985}" srcId="{6B6B9B2E-F17D-4382-BF2C-15CB35385E1A}" destId="{7084F6EA-CF4B-4EAB-B6CA-A831515CAC38}" srcOrd="1" destOrd="0" parTransId="{6F2D1BC6-E300-4B87-B664-D94F87B22945}" sibTransId="{E6FC413C-E356-46C7-A6BA-3EAEF27D36A0}"/>
    <dgm:cxn modelId="{41CBA330-AD1B-4295-8979-69C0DF838F7B}" type="presParOf" srcId="{FF120689-1310-42E7-9E34-C88F60B12BE2}" destId="{82C93C86-1CF7-427E-B6A3-4A837C991A17}" srcOrd="0" destOrd="0" presId="urn:microsoft.com/office/officeart/2005/8/layout/vList6"/>
    <dgm:cxn modelId="{D013EE22-9EF0-4F3E-826D-507FF57F0BD2}" type="presParOf" srcId="{82C93C86-1CF7-427E-B6A3-4A837C991A17}" destId="{C3EB3E56-DAE9-440B-B753-FFC9DC27156D}" srcOrd="0" destOrd="0" presId="urn:microsoft.com/office/officeart/2005/8/layout/vList6"/>
    <dgm:cxn modelId="{3B5C06E5-C5E3-43EB-854E-7483C05C5AF1}" type="presParOf" srcId="{82C93C86-1CF7-427E-B6A3-4A837C991A17}" destId="{996C2DAB-CE56-4496-B4E6-5E4AC5D06FE7}" srcOrd="1" destOrd="0" presId="urn:microsoft.com/office/officeart/2005/8/layout/vList6"/>
    <dgm:cxn modelId="{FF907E32-C771-43A9-A353-B2ACA6D7A1AD}" type="presParOf" srcId="{FF120689-1310-42E7-9E34-C88F60B12BE2}" destId="{4043FCE0-B273-45CC-B656-489E10ABB69A}" srcOrd="1" destOrd="0" presId="urn:microsoft.com/office/officeart/2005/8/layout/vList6"/>
    <dgm:cxn modelId="{C08255B2-27B3-4D53-929A-FB126C323D66}" type="presParOf" srcId="{FF120689-1310-42E7-9E34-C88F60B12BE2}" destId="{5D91B052-6AE9-4869-A830-7F723DCEC131}" srcOrd="2" destOrd="0" presId="urn:microsoft.com/office/officeart/2005/8/layout/vList6"/>
    <dgm:cxn modelId="{A31464B8-E6B7-4CF0-A155-C0DA3403DFC7}" type="presParOf" srcId="{5D91B052-6AE9-4869-A830-7F723DCEC131}" destId="{1CFEF79D-ED85-43B5-B60B-5CA071E93167}" srcOrd="0" destOrd="0" presId="urn:microsoft.com/office/officeart/2005/8/layout/vList6"/>
    <dgm:cxn modelId="{DE1AB75A-2776-4F7B-93DB-98285AC31B5A}" type="presParOf" srcId="{5D91B052-6AE9-4869-A830-7F723DCEC131}" destId="{6BD8318E-B33C-454A-9C15-3EFAA066DFD5}" srcOrd="1" destOrd="0" presId="urn:microsoft.com/office/officeart/2005/8/layout/vList6"/>
    <dgm:cxn modelId="{43A10FCA-E5D4-440C-A039-7947F42C4BD7}" type="presParOf" srcId="{FF120689-1310-42E7-9E34-C88F60B12BE2}" destId="{7D4C785A-2298-4063-AC51-AFCEA4B837BA}" srcOrd="3" destOrd="0" presId="urn:microsoft.com/office/officeart/2005/8/layout/vList6"/>
    <dgm:cxn modelId="{193B4390-2DC0-4838-8124-4DDE5FC2015D}" type="presParOf" srcId="{FF120689-1310-42E7-9E34-C88F60B12BE2}" destId="{2E932330-D497-428B-BB85-60873037C0C9}" srcOrd="4" destOrd="0" presId="urn:microsoft.com/office/officeart/2005/8/layout/vList6"/>
    <dgm:cxn modelId="{89849CE2-C688-45CA-B92C-44A66F8278C3}" type="presParOf" srcId="{2E932330-D497-428B-BB85-60873037C0C9}" destId="{DCEC83E1-AD19-41FA-96CE-7AB7C712AE11}" srcOrd="0" destOrd="0" presId="urn:microsoft.com/office/officeart/2005/8/layout/vList6"/>
    <dgm:cxn modelId="{985689E1-E086-4BCC-9D6E-30F8D9DF86AA}" type="presParOf" srcId="{2E932330-D497-428B-BB85-60873037C0C9}" destId="{E196F4D2-06F4-4F76-A496-3B3F695B896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612DF00-76BB-48F3-9857-C5CDD5805BE8}" type="doc">
      <dgm:prSet loTypeId="urn:microsoft.com/office/officeart/2005/8/layout/process2" loCatId="process" qsTypeId="urn:microsoft.com/office/officeart/2005/8/quickstyle/simple1" qsCatId="simple" csTypeId="urn:microsoft.com/office/officeart/2005/8/colors/accent2_3" csCatId="accent2" phldr="1"/>
      <dgm:spPr/>
    </dgm:pt>
    <dgm:pt modelId="{FF1929AC-C692-4B55-9804-317546D138E8}">
      <dgm:prSet phldrT="[Text]"/>
      <dgm:spPr/>
      <dgm:t>
        <a:bodyPr/>
        <a:lstStyle/>
        <a:p>
          <a:r>
            <a:rPr lang="en-US" dirty="0" smtClean="0"/>
            <a:t>Ranked cities by estimated users </a:t>
          </a:r>
          <a:endParaRPr lang="en-US" dirty="0"/>
        </a:p>
      </dgm:t>
    </dgm:pt>
    <dgm:pt modelId="{36930C65-AED0-41F5-A2F2-9E624A150526}" type="parTrans" cxnId="{039A7915-5E4E-46B6-A7A5-B4B562E7010C}">
      <dgm:prSet/>
      <dgm:spPr/>
      <dgm:t>
        <a:bodyPr/>
        <a:lstStyle/>
        <a:p>
          <a:endParaRPr lang="en-US"/>
        </a:p>
      </dgm:t>
    </dgm:pt>
    <dgm:pt modelId="{F8F1BB5D-6A4F-466A-9034-C0FB52C24016}" type="sibTrans" cxnId="{039A7915-5E4E-46B6-A7A5-B4B562E7010C}">
      <dgm:prSet/>
      <dgm:spPr/>
      <dgm:t>
        <a:bodyPr/>
        <a:lstStyle/>
        <a:p>
          <a:endParaRPr lang="en-US"/>
        </a:p>
      </dgm:t>
    </dgm:pt>
    <dgm:pt modelId="{C6412A37-B2E9-4564-BFFE-F6CDEF1D660B}">
      <dgm:prSet phldrT="[Text]"/>
      <dgm:spPr/>
      <dgm:t>
        <a:bodyPr/>
        <a:lstStyle/>
        <a:p>
          <a:r>
            <a:rPr lang="en-US" dirty="0" smtClean="0"/>
            <a:t>Calculated how much beer to produce to serve that market share</a:t>
          </a:r>
          <a:endParaRPr lang="en-US" dirty="0"/>
        </a:p>
      </dgm:t>
    </dgm:pt>
    <dgm:pt modelId="{A34F5D20-0FEA-43F9-A393-CE33D4DCBEA0}" type="parTrans" cxnId="{6A4D395E-6527-4D7B-AD61-1C401FEAF04E}">
      <dgm:prSet/>
      <dgm:spPr/>
      <dgm:t>
        <a:bodyPr/>
        <a:lstStyle/>
        <a:p>
          <a:endParaRPr lang="en-US"/>
        </a:p>
      </dgm:t>
    </dgm:pt>
    <dgm:pt modelId="{676E4013-41EE-4395-B411-E4BEB57C3E0E}" type="sibTrans" cxnId="{6A4D395E-6527-4D7B-AD61-1C401FEAF04E}">
      <dgm:prSet/>
      <dgm:spPr/>
      <dgm:t>
        <a:bodyPr/>
        <a:lstStyle/>
        <a:p>
          <a:endParaRPr lang="en-US"/>
        </a:p>
      </dgm:t>
    </dgm:pt>
    <dgm:pt modelId="{44478CBE-B36D-4F05-8658-58288E270ADB}">
      <dgm:prSet phldrT="[Text]"/>
      <dgm:spPr/>
      <dgm:t>
        <a:bodyPr/>
        <a:lstStyle/>
        <a:p>
          <a:r>
            <a:rPr lang="en-US" dirty="0" smtClean="0"/>
            <a:t>Calculated transport costs per bottle</a:t>
          </a:r>
          <a:endParaRPr lang="en-US" dirty="0"/>
        </a:p>
      </dgm:t>
    </dgm:pt>
    <dgm:pt modelId="{F3AC8CBE-8590-4F66-B9D7-C4C19F472617}" type="parTrans" cxnId="{A5824C61-1293-4C94-8934-35A8C8CF94C7}">
      <dgm:prSet/>
      <dgm:spPr/>
      <dgm:t>
        <a:bodyPr/>
        <a:lstStyle/>
        <a:p>
          <a:endParaRPr lang="en-US"/>
        </a:p>
      </dgm:t>
    </dgm:pt>
    <dgm:pt modelId="{20B3CE24-9560-40B1-94F9-B01688CAA50A}" type="sibTrans" cxnId="{A5824C61-1293-4C94-8934-35A8C8CF94C7}">
      <dgm:prSet/>
      <dgm:spPr/>
      <dgm:t>
        <a:bodyPr/>
        <a:lstStyle/>
        <a:p>
          <a:endParaRPr lang="en-US"/>
        </a:p>
      </dgm:t>
    </dgm:pt>
    <dgm:pt modelId="{7D7E43D9-7535-47C5-8CCE-C5467AE94885}">
      <dgm:prSet/>
      <dgm:spPr/>
      <dgm:t>
        <a:bodyPr/>
        <a:lstStyle/>
        <a:p>
          <a:r>
            <a:rPr lang="en-US" dirty="0" smtClean="0"/>
            <a:t>Chose top 10 consuming cities</a:t>
          </a:r>
          <a:endParaRPr lang="en-US" dirty="0"/>
        </a:p>
      </dgm:t>
    </dgm:pt>
    <dgm:pt modelId="{1EF9E12F-0721-4C5F-84AA-7897540AE928}" type="parTrans" cxnId="{4C893322-22AC-4834-99D8-CFD35B2B4D4A}">
      <dgm:prSet/>
      <dgm:spPr/>
      <dgm:t>
        <a:bodyPr/>
        <a:lstStyle/>
        <a:p>
          <a:endParaRPr lang="en-US"/>
        </a:p>
      </dgm:t>
    </dgm:pt>
    <dgm:pt modelId="{4935D62D-7ED6-4CB4-895A-C41E8BC0A214}" type="sibTrans" cxnId="{4C893322-22AC-4834-99D8-CFD35B2B4D4A}">
      <dgm:prSet/>
      <dgm:spPr/>
      <dgm:t>
        <a:bodyPr/>
        <a:lstStyle/>
        <a:p>
          <a:endParaRPr lang="en-US"/>
        </a:p>
      </dgm:t>
    </dgm:pt>
    <dgm:pt modelId="{BADF22E1-25F9-4DCC-B6D7-9E6BD7AF53BE}">
      <dgm:prSet/>
      <dgm:spPr/>
      <dgm:t>
        <a:bodyPr/>
        <a:lstStyle/>
        <a:p>
          <a:r>
            <a:rPr lang="en-US" dirty="0" smtClean="0"/>
            <a:t>Estimated potential demand capture in those cities (0.2% market share)</a:t>
          </a:r>
          <a:endParaRPr lang="en-US" dirty="0"/>
        </a:p>
      </dgm:t>
    </dgm:pt>
    <dgm:pt modelId="{EAFE657F-A84A-4047-8408-4EDCAA08D4E8}" type="parTrans" cxnId="{D4C20B32-E8B2-44A5-91AB-D1D6D7F6A789}">
      <dgm:prSet/>
      <dgm:spPr/>
      <dgm:t>
        <a:bodyPr/>
        <a:lstStyle/>
        <a:p>
          <a:endParaRPr lang="en-US"/>
        </a:p>
      </dgm:t>
    </dgm:pt>
    <dgm:pt modelId="{026D3259-2B0C-4785-97CE-9B83DBF1555E}" type="sibTrans" cxnId="{D4C20B32-E8B2-44A5-91AB-D1D6D7F6A789}">
      <dgm:prSet/>
      <dgm:spPr/>
      <dgm:t>
        <a:bodyPr/>
        <a:lstStyle/>
        <a:p>
          <a:endParaRPr lang="en-US"/>
        </a:p>
      </dgm:t>
    </dgm:pt>
    <dgm:pt modelId="{528BE685-8CB1-413A-878C-9601FDB54490}" type="pres">
      <dgm:prSet presAssocID="{1612DF00-76BB-48F3-9857-C5CDD5805BE8}" presName="linearFlow" presStyleCnt="0">
        <dgm:presLayoutVars>
          <dgm:resizeHandles val="exact"/>
        </dgm:presLayoutVars>
      </dgm:prSet>
      <dgm:spPr/>
    </dgm:pt>
    <dgm:pt modelId="{8B6264ED-A1B7-4C7D-9592-1D228860ABC0}" type="pres">
      <dgm:prSet presAssocID="{FF1929AC-C692-4B55-9804-317546D138E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84A4A9-0E67-45E1-A10E-8F50B428B693}" type="pres">
      <dgm:prSet presAssocID="{F8F1BB5D-6A4F-466A-9034-C0FB52C24016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8E49196-7729-4F28-8357-25C2EF5EF14C}" type="pres">
      <dgm:prSet presAssocID="{F8F1BB5D-6A4F-466A-9034-C0FB52C24016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D99E9A76-18CF-46A8-98D4-1375C3F0FA88}" type="pres">
      <dgm:prSet presAssocID="{7D7E43D9-7535-47C5-8CCE-C5467AE9488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A4009C-4115-40B1-AD6A-546AAAAEE752}" type="pres">
      <dgm:prSet presAssocID="{4935D62D-7ED6-4CB4-895A-C41E8BC0A214}" presName="sibTrans" presStyleLbl="sibTrans2D1" presStyleIdx="1" presStyleCnt="4"/>
      <dgm:spPr/>
      <dgm:t>
        <a:bodyPr/>
        <a:lstStyle/>
        <a:p>
          <a:endParaRPr lang="en-US"/>
        </a:p>
      </dgm:t>
    </dgm:pt>
    <dgm:pt modelId="{1088B350-702F-41A1-9FFC-FFE58B2C6880}" type="pres">
      <dgm:prSet presAssocID="{4935D62D-7ED6-4CB4-895A-C41E8BC0A21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A0DD9B4-92B8-467B-AFC9-86737E1FBC2B}" type="pres">
      <dgm:prSet presAssocID="{BADF22E1-25F9-4DCC-B6D7-9E6BD7AF53B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742183-A83A-4F6D-B541-81026103DA57}" type="pres">
      <dgm:prSet presAssocID="{026D3259-2B0C-4785-97CE-9B83DBF1555E}" presName="sibTrans" presStyleLbl="sibTrans2D1" presStyleIdx="2" presStyleCnt="4"/>
      <dgm:spPr/>
      <dgm:t>
        <a:bodyPr/>
        <a:lstStyle/>
        <a:p>
          <a:endParaRPr lang="en-US"/>
        </a:p>
      </dgm:t>
    </dgm:pt>
    <dgm:pt modelId="{26F4C026-77DA-41C7-8FC2-26A305FCB8CC}" type="pres">
      <dgm:prSet presAssocID="{026D3259-2B0C-4785-97CE-9B83DBF1555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FF81AA3-F93A-4562-AAC0-EA9077722EED}" type="pres">
      <dgm:prSet presAssocID="{C6412A37-B2E9-4564-BFFE-F6CDEF1D660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0A894E-0851-402B-B00E-7210D64D0DC7}" type="pres">
      <dgm:prSet presAssocID="{676E4013-41EE-4395-B411-E4BEB57C3E0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D074B93E-93B1-4631-8183-37751A22BF7B}" type="pres">
      <dgm:prSet presAssocID="{676E4013-41EE-4395-B411-E4BEB57C3E0E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D39B59AE-94D0-40A9-885F-F1E130B3F63E}" type="pres">
      <dgm:prSet presAssocID="{44478CBE-B36D-4F05-8658-58288E270AD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893322-22AC-4834-99D8-CFD35B2B4D4A}" srcId="{1612DF00-76BB-48F3-9857-C5CDD5805BE8}" destId="{7D7E43D9-7535-47C5-8CCE-C5467AE94885}" srcOrd="1" destOrd="0" parTransId="{1EF9E12F-0721-4C5F-84AA-7897540AE928}" sibTransId="{4935D62D-7ED6-4CB4-895A-C41E8BC0A214}"/>
    <dgm:cxn modelId="{D546E06B-6C31-4433-A838-4C36E2001920}" type="presOf" srcId="{026D3259-2B0C-4785-97CE-9B83DBF1555E}" destId="{20742183-A83A-4F6D-B541-81026103DA57}" srcOrd="0" destOrd="0" presId="urn:microsoft.com/office/officeart/2005/8/layout/process2"/>
    <dgm:cxn modelId="{B17F611A-13F7-44E8-ACEB-A9358EAEFB81}" type="presOf" srcId="{C6412A37-B2E9-4564-BFFE-F6CDEF1D660B}" destId="{9FF81AA3-F93A-4562-AAC0-EA9077722EED}" srcOrd="0" destOrd="0" presId="urn:microsoft.com/office/officeart/2005/8/layout/process2"/>
    <dgm:cxn modelId="{6C6B0A94-2E15-4360-A641-23D9A738C501}" type="presOf" srcId="{BADF22E1-25F9-4DCC-B6D7-9E6BD7AF53BE}" destId="{1A0DD9B4-92B8-467B-AFC9-86737E1FBC2B}" srcOrd="0" destOrd="0" presId="urn:microsoft.com/office/officeart/2005/8/layout/process2"/>
    <dgm:cxn modelId="{EB98175A-EAEE-4BAA-AF81-CC9F3F9E06B2}" type="presOf" srcId="{4935D62D-7ED6-4CB4-895A-C41E8BC0A214}" destId="{1088B350-702F-41A1-9FFC-FFE58B2C6880}" srcOrd="1" destOrd="0" presId="urn:microsoft.com/office/officeart/2005/8/layout/process2"/>
    <dgm:cxn modelId="{271F5A3D-C5F9-414A-92DC-D6FD109C8C66}" type="presOf" srcId="{4935D62D-7ED6-4CB4-895A-C41E8BC0A214}" destId="{BEA4009C-4115-40B1-AD6A-546AAAAEE752}" srcOrd="0" destOrd="0" presId="urn:microsoft.com/office/officeart/2005/8/layout/process2"/>
    <dgm:cxn modelId="{1DA5FF0F-B497-4BC1-BAB6-E983637A525A}" type="presOf" srcId="{676E4013-41EE-4395-B411-E4BEB57C3E0E}" destId="{DF0A894E-0851-402B-B00E-7210D64D0DC7}" srcOrd="0" destOrd="0" presId="urn:microsoft.com/office/officeart/2005/8/layout/process2"/>
    <dgm:cxn modelId="{6A4D395E-6527-4D7B-AD61-1C401FEAF04E}" srcId="{1612DF00-76BB-48F3-9857-C5CDD5805BE8}" destId="{C6412A37-B2E9-4564-BFFE-F6CDEF1D660B}" srcOrd="3" destOrd="0" parTransId="{A34F5D20-0FEA-43F9-A393-CE33D4DCBEA0}" sibTransId="{676E4013-41EE-4395-B411-E4BEB57C3E0E}"/>
    <dgm:cxn modelId="{A5824C61-1293-4C94-8934-35A8C8CF94C7}" srcId="{1612DF00-76BB-48F3-9857-C5CDD5805BE8}" destId="{44478CBE-B36D-4F05-8658-58288E270ADB}" srcOrd="4" destOrd="0" parTransId="{F3AC8CBE-8590-4F66-B9D7-C4C19F472617}" sibTransId="{20B3CE24-9560-40B1-94F9-B01688CAA50A}"/>
    <dgm:cxn modelId="{106BC890-BA21-40C9-B4C0-BB92B9537C43}" type="presOf" srcId="{FF1929AC-C692-4B55-9804-317546D138E8}" destId="{8B6264ED-A1B7-4C7D-9592-1D228860ABC0}" srcOrd="0" destOrd="0" presId="urn:microsoft.com/office/officeart/2005/8/layout/process2"/>
    <dgm:cxn modelId="{D16E22B4-6F73-4068-A50B-ED53171A5F9E}" type="presOf" srcId="{44478CBE-B36D-4F05-8658-58288E270ADB}" destId="{D39B59AE-94D0-40A9-885F-F1E130B3F63E}" srcOrd="0" destOrd="0" presId="urn:microsoft.com/office/officeart/2005/8/layout/process2"/>
    <dgm:cxn modelId="{E2F1FB61-157A-4C94-A060-09073AED798C}" type="presOf" srcId="{F8F1BB5D-6A4F-466A-9034-C0FB52C24016}" destId="{4584A4A9-0E67-45E1-A10E-8F50B428B693}" srcOrd="0" destOrd="0" presId="urn:microsoft.com/office/officeart/2005/8/layout/process2"/>
    <dgm:cxn modelId="{598FCFEB-FABE-4EE3-92FB-A660B8DAA1A5}" type="presOf" srcId="{F8F1BB5D-6A4F-466A-9034-C0FB52C24016}" destId="{78E49196-7729-4F28-8357-25C2EF5EF14C}" srcOrd="1" destOrd="0" presId="urn:microsoft.com/office/officeart/2005/8/layout/process2"/>
    <dgm:cxn modelId="{2D8897C0-B5ED-48D9-85CB-A5CAC6689B63}" type="presOf" srcId="{026D3259-2B0C-4785-97CE-9B83DBF1555E}" destId="{26F4C026-77DA-41C7-8FC2-26A305FCB8CC}" srcOrd="1" destOrd="0" presId="urn:microsoft.com/office/officeart/2005/8/layout/process2"/>
    <dgm:cxn modelId="{D4C20B32-E8B2-44A5-91AB-D1D6D7F6A789}" srcId="{1612DF00-76BB-48F3-9857-C5CDD5805BE8}" destId="{BADF22E1-25F9-4DCC-B6D7-9E6BD7AF53BE}" srcOrd="2" destOrd="0" parTransId="{EAFE657F-A84A-4047-8408-4EDCAA08D4E8}" sibTransId="{026D3259-2B0C-4785-97CE-9B83DBF1555E}"/>
    <dgm:cxn modelId="{A045BB65-7ED6-4302-BE25-16B706E59AB3}" type="presOf" srcId="{7D7E43D9-7535-47C5-8CCE-C5467AE94885}" destId="{D99E9A76-18CF-46A8-98D4-1375C3F0FA88}" srcOrd="0" destOrd="0" presId="urn:microsoft.com/office/officeart/2005/8/layout/process2"/>
    <dgm:cxn modelId="{039A7915-5E4E-46B6-A7A5-B4B562E7010C}" srcId="{1612DF00-76BB-48F3-9857-C5CDD5805BE8}" destId="{FF1929AC-C692-4B55-9804-317546D138E8}" srcOrd="0" destOrd="0" parTransId="{36930C65-AED0-41F5-A2F2-9E624A150526}" sibTransId="{F8F1BB5D-6A4F-466A-9034-C0FB52C24016}"/>
    <dgm:cxn modelId="{787897B9-C797-49D2-BC7F-8D7349EC3345}" type="presOf" srcId="{676E4013-41EE-4395-B411-E4BEB57C3E0E}" destId="{D074B93E-93B1-4631-8183-37751A22BF7B}" srcOrd="1" destOrd="0" presId="urn:microsoft.com/office/officeart/2005/8/layout/process2"/>
    <dgm:cxn modelId="{5AF5F499-B1E2-4FC2-8D9A-2AB3C4EF4886}" type="presOf" srcId="{1612DF00-76BB-48F3-9857-C5CDD5805BE8}" destId="{528BE685-8CB1-413A-878C-9601FDB54490}" srcOrd="0" destOrd="0" presId="urn:microsoft.com/office/officeart/2005/8/layout/process2"/>
    <dgm:cxn modelId="{6776D3E0-2E0E-4702-BE7A-57A36D8D8B64}" type="presParOf" srcId="{528BE685-8CB1-413A-878C-9601FDB54490}" destId="{8B6264ED-A1B7-4C7D-9592-1D228860ABC0}" srcOrd="0" destOrd="0" presId="urn:microsoft.com/office/officeart/2005/8/layout/process2"/>
    <dgm:cxn modelId="{8BEDA4F9-F474-4C26-9181-EDD02E018262}" type="presParOf" srcId="{528BE685-8CB1-413A-878C-9601FDB54490}" destId="{4584A4A9-0E67-45E1-A10E-8F50B428B693}" srcOrd="1" destOrd="0" presId="urn:microsoft.com/office/officeart/2005/8/layout/process2"/>
    <dgm:cxn modelId="{BF7747DD-579F-49EA-9D73-AB5877F4E243}" type="presParOf" srcId="{4584A4A9-0E67-45E1-A10E-8F50B428B693}" destId="{78E49196-7729-4F28-8357-25C2EF5EF14C}" srcOrd="0" destOrd="0" presId="urn:microsoft.com/office/officeart/2005/8/layout/process2"/>
    <dgm:cxn modelId="{D46FB465-4E22-4B6F-BFEC-D19FC72D873E}" type="presParOf" srcId="{528BE685-8CB1-413A-878C-9601FDB54490}" destId="{D99E9A76-18CF-46A8-98D4-1375C3F0FA88}" srcOrd="2" destOrd="0" presId="urn:microsoft.com/office/officeart/2005/8/layout/process2"/>
    <dgm:cxn modelId="{C014DA07-631D-458B-8BB0-6AF3B6598E2F}" type="presParOf" srcId="{528BE685-8CB1-413A-878C-9601FDB54490}" destId="{BEA4009C-4115-40B1-AD6A-546AAAAEE752}" srcOrd="3" destOrd="0" presId="urn:microsoft.com/office/officeart/2005/8/layout/process2"/>
    <dgm:cxn modelId="{A2AF0A2C-0879-4E61-BAE5-A41C7DE26607}" type="presParOf" srcId="{BEA4009C-4115-40B1-AD6A-546AAAAEE752}" destId="{1088B350-702F-41A1-9FFC-FFE58B2C6880}" srcOrd="0" destOrd="0" presId="urn:microsoft.com/office/officeart/2005/8/layout/process2"/>
    <dgm:cxn modelId="{9146E138-DCAD-4AAA-A888-B4E17A96FF9E}" type="presParOf" srcId="{528BE685-8CB1-413A-878C-9601FDB54490}" destId="{1A0DD9B4-92B8-467B-AFC9-86737E1FBC2B}" srcOrd="4" destOrd="0" presId="urn:microsoft.com/office/officeart/2005/8/layout/process2"/>
    <dgm:cxn modelId="{1A9F82A9-66E5-4A27-9435-010786CFA1D4}" type="presParOf" srcId="{528BE685-8CB1-413A-878C-9601FDB54490}" destId="{20742183-A83A-4F6D-B541-81026103DA57}" srcOrd="5" destOrd="0" presId="urn:microsoft.com/office/officeart/2005/8/layout/process2"/>
    <dgm:cxn modelId="{84FA198A-D51E-4CFD-B60E-4CA2CD386B71}" type="presParOf" srcId="{20742183-A83A-4F6D-B541-81026103DA57}" destId="{26F4C026-77DA-41C7-8FC2-26A305FCB8CC}" srcOrd="0" destOrd="0" presId="urn:microsoft.com/office/officeart/2005/8/layout/process2"/>
    <dgm:cxn modelId="{DDB52E3E-05B4-4E66-BA1E-1731149D454D}" type="presParOf" srcId="{528BE685-8CB1-413A-878C-9601FDB54490}" destId="{9FF81AA3-F93A-4562-AAC0-EA9077722EED}" srcOrd="6" destOrd="0" presId="urn:microsoft.com/office/officeart/2005/8/layout/process2"/>
    <dgm:cxn modelId="{ACA8A36C-8A35-45C0-9040-61A1D1D1BFB3}" type="presParOf" srcId="{528BE685-8CB1-413A-878C-9601FDB54490}" destId="{DF0A894E-0851-402B-B00E-7210D64D0DC7}" srcOrd="7" destOrd="0" presId="urn:microsoft.com/office/officeart/2005/8/layout/process2"/>
    <dgm:cxn modelId="{14E59B8F-26CC-47EB-B072-44973BFFD1AD}" type="presParOf" srcId="{DF0A894E-0851-402B-B00E-7210D64D0DC7}" destId="{D074B93E-93B1-4631-8183-37751A22BF7B}" srcOrd="0" destOrd="0" presId="urn:microsoft.com/office/officeart/2005/8/layout/process2"/>
    <dgm:cxn modelId="{E94F6F2F-CCAE-4179-B07E-1857A179CEAB}" type="presParOf" srcId="{528BE685-8CB1-413A-878C-9601FDB54490}" destId="{D39B59AE-94D0-40A9-885F-F1E130B3F63E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9AEDB4-B3CB-4D47-9400-C09FEE160037}">
      <dsp:nvSpPr>
        <dsp:cNvPr id="0" name=""/>
        <dsp:cNvSpPr/>
      </dsp:nvSpPr>
      <dsp:spPr>
        <a:xfrm>
          <a:off x="640651" y="6019"/>
          <a:ext cx="2187015" cy="16325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83820" rIns="27940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Who is drinking microbrews?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How much are they drinking?</a:t>
          </a:r>
          <a:endParaRPr lang="en-US" sz="2200" kern="1200" dirty="0"/>
        </a:p>
      </dsp:txBody>
      <dsp:txXfrm>
        <a:off x="640651" y="6019"/>
        <a:ext cx="2187015" cy="1632560"/>
      </dsp:txXfrm>
    </dsp:sp>
    <dsp:sp modelId="{198C6D74-AD13-4740-B3B0-8D583A0CD5B0}">
      <dsp:nvSpPr>
        <dsp:cNvPr id="0" name=""/>
        <dsp:cNvSpPr/>
      </dsp:nvSpPr>
      <dsp:spPr>
        <a:xfrm>
          <a:off x="636889" y="1641143"/>
          <a:ext cx="2187015" cy="7020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Demand for beer and microbrews</a:t>
          </a:r>
          <a:endParaRPr lang="en-US" sz="1600" kern="1200" dirty="0"/>
        </a:p>
      </dsp:txBody>
      <dsp:txXfrm>
        <a:off x="636889" y="1641143"/>
        <a:ext cx="1540151" cy="702001"/>
      </dsp:txXfrm>
    </dsp:sp>
    <dsp:sp modelId="{5176C412-8B85-477D-B2C1-BAD068340654}">
      <dsp:nvSpPr>
        <dsp:cNvPr id="0" name=""/>
        <dsp:cNvSpPr/>
      </dsp:nvSpPr>
      <dsp:spPr>
        <a:xfrm>
          <a:off x="2183271" y="1750087"/>
          <a:ext cx="765455" cy="76545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536E55-8155-4904-BC4E-60424C655ABB}">
      <dsp:nvSpPr>
        <dsp:cNvPr id="0" name=""/>
        <dsp:cNvSpPr/>
      </dsp:nvSpPr>
      <dsp:spPr>
        <a:xfrm>
          <a:off x="3197762" y="6019"/>
          <a:ext cx="2187015" cy="16325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83820" rIns="27940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Where is the Competition?</a:t>
          </a:r>
          <a:endParaRPr lang="en-US" sz="2200" kern="1200" dirty="0"/>
        </a:p>
      </dsp:txBody>
      <dsp:txXfrm>
        <a:off x="3197762" y="6019"/>
        <a:ext cx="2187015" cy="1632560"/>
      </dsp:txXfrm>
    </dsp:sp>
    <dsp:sp modelId="{886A462A-D22E-4D5A-9803-6BE78D737797}">
      <dsp:nvSpPr>
        <dsp:cNvPr id="0" name=""/>
        <dsp:cNvSpPr/>
      </dsp:nvSpPr>
      <dsp:spPr>
        <a:xfrm>
          <a:off x="3197762" y="1638580"/>
          <a:ext cx="2187015" cy="7020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Competing microbreweries</a:t>
          </a:r>
          <a:endParaRPr lang="en-US" sz="1600" kern="1200" dirty="0"/>
        </a:p>
      </dsp:txBody>
      <dsp:txXfrm>
        <a:off x="3197762" y="1638580"/>
        <a:ext cx="1540151" cy="702001"/>
      </dsp:txXfrm>
    </dsp:sp>
    <dsp:sp modelId="{CDF813A0-1B8C-4BA4-A8B3-AE5E2F427FFC}">
      <dsp:nvSpPr>
        <dsp:cNvPr id="0" name=""/>
        <dsp:cNvSpPr/>
      </dsp:nvSpPr>
      <dsp:spPr>
        <a:xfrm>
          <a:off x="4799781" y="1750087"/>
          <a:ext cx="765455" cy="76545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AE9D73-A6C4-446C-AC09-6F8C69E8C638}">
      <dsp:nvSpPr>
        <dsp:cNvPr id="0" name=""/>
        <dsp:cNvSpPr/>
      </dsp:nvSpPr>
      <dsp:spPr>
        <a:xfrm>
          <a:off x="5754874" y="6019"/>
          <a:ext cx="2187015" cy="16325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83820" rIns="27940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How much does it cost to build a microbrewery?</a:t>
          </a:r>
          <a:endParaRPr lang="en-US" sz="2200" kern="1200" dirty="0"/>
        </a:p>
      </dsp:txBody>
      <dsp:txXfrm>
        <a:off x="5754874" y="6019"/>
        <a:ext cx="2187015" cy="1632560"/>
      </dsp:txXfrm>
    </dsp:sp>
    <dsp:sp modelId="{E74BA6BD-35BE-44E6-BA7E-17119BAB4E50}">
      <dsp:nvSpPr>
        <dsp:cNvPr id="0" name=""/>
        <dsp:cNvSpPr/>
      </dsp:nvSpPr>
      <dsp:spPr>
        <a:xfrm>
          <a:off x="5754874" y="1638580"/>
          <a:ext cx="2187015" cy="7020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Start-up costs of a microbrewery</a:t>
          </a:r>
          <a:endParaRPr lang="en-US" sz="1600" kern="1200" dirty="0"/>
        </a:p>
      </dsp:txBody>
      <dsp:txXfrm>
        <a:off x="5754874" y="1638580"/>
        <a:ext cx="1540151" cy="702001"/>
      </dsp:txXfrm>
    </dsp:sp>
    <dsp:sp modelId="{05A70A8B-5811-4AA9-9BC7-99E579334AA2}">
      <dsp:nvSpPr>
        <dsp:cNvPr id="0" name=""/>
        <dsp:cNvSpPr/>
      </dsp:nvSpPr>
      <dsp:spPr>
        <a:xfrm>
          <a:off x="7356892" y="1750087"/>
          <a:ext cx="765455" cy="76545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C93AAF-EB6F-4E8A-9E0F-8CECD806F6E1}">
      <dsp:nvSpPr>
        <dsp:cNvPr id="0" name=""/>
        <dsp:cNvSpPr/>
      </dsp:nvSpPr>
      <dsp:spPr>
        <a:xfrm>
          <a:off x="640651" y="2894657"/>
          <a:ext cx="2187015" cy="16325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83820" rIns="27940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How much can one microbrewery produce?</a:t>
          </a:r>
          <a:endParaRPr lang="en-US" sz="2200" kern="1200" dirty="0"/>
        </a:p>
      </dsp:txBody>
      <dsp:txXfrm>
        <a:off x="640651" y="2894657"/>
        <a:ext cx="2187015" cy="1632560"/>
      </dsp:txXfrm>
    </dsp:sp>
    <dsp:sp modelId="{BBAA4DE8-7788-4DC2-BFC7-54BB307F2144}">
      <dsp:nvSpPr>
        <dsp:cNvPr id="0" name=""/>
        <dsp:cNvSpPr/>
      </dsp:nvSpPr>
      <dsp:spPr>
        <a:xfrm>
          <a:off x="640651" y="4527218"/>
          <a:ext cx="2187015" cy="7020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Capacity of microbreweries</a:t>
          </a:r>
          <a:endParaRPr lang="en-US" sz="1600" kern="1200" dirty="0"/>
        </a:p>
      </dsp:txBody>
      <dsp:txXfrm>
        <a:off x="640651" y="4527218"/>
        <a:ext cx="1540151" cy="702001"/>
      </dsp:txXfrm>
    </dsp:sp>
    <dsp:sp modelId="{15FB2C7B-D436-4A71-B9FD-B8D9A40DCC1B}">
      <dsp:nvSpPr>
        <dsp:cNvPr id="0" name=""/>
        <dsp:cNvSpPr/>
      </dsp:nvSpPr>
      <dsp:spPr>
        <a:xfrm>
          <a:off x="2242670" y="4638724"/>
          <a:ext cx="765455" cy="765455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A03CB0-A4C6-459D-A05D-173A4965F3BE}">
      <dsp:nvSpPr>
        <dsp:cNvPr id="0" name=""/>
        <dsp:cNvSpPr/>
      </dsp:nvSpPr>
      <dsp:spPr>
        <a:xfrm>
          <a:off x="3197762" y="2894657"/>
          <a:ext cx="2187015" cy="16325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83820" rIns="27940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How much does it cost to ship my beer across the country?</a:t>
          </a:r>
          <a:endParaRPr lang="en-US" sz="2200" kern="1200" dirty="0"/>
        </a:p>
      </dsp:txBody>
      <dsp:txXfrm>
        <a:off x="3197762" y="2894657"/>
        <a:ext cx="2187015" cy="1632560"/>
      </dsp:txXfrm>
    </dsp:sp>
    <dsp:sp modelId="{44825DCC-D4C9-4FCB-94CE-A42E5CDDF13E}">
      <dsp:nvSpPr>
        <dsp:cNvPr id="0" name=""/>
        <dsp:cNvSpPr/>
      </dsp:nvSpPr>
      <dsp:spPr>
        <a:xfrm>
          <a:off x="3197762" y="4527218"/>
          <a:ext cx="2187015" cy="7020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Beer transport costs</a:t>
          </a:r>
          <a:endParaRPr lang="en-US" sz="1600" kern="1200" dirty="0"/>
        </a:p>
      </dsp:txBody>
      <dsp:txXfrm>
        <a:off x="3197762" y="4527218"/>
        <a:ext cx="1540151" cy="702001"/>
      </dsp:txXfrm>
    </dsp:sp>
    <dsp:sp modelId="{84838CDE-806B-4298-ADD6-D66EA15E539D}">
      <dsp:nvSpPr>
        <dsp:cNvPr id="0" name=""/>
        <dsp:cNvSpPr/>
      </dsp:nvSpPr>
      <dsp:spPr>
        <a:xfrm>
          <a:off x="4799781" y="4638724"/>
          <a:ext cx="765455" cy="765455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553076-B107-4883-AE3F-EFAB041ED804}">
      <dsp:nvSpPr>
        <dsp:cNvPr id="0" name=""/>
        <dsp:cNvSpPr/>
      </dsp:nvSpPr>
      <dsp:spPr>
        <a:xfrm>
          <a:off x="5743654" y="2894657"/>
          <a:ext cx="2187015" cy="16325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83820" rIns="27940" bIns="2794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What do my margins look like?</a:t>
          </a:r>
          <a:endParaRPr lang="en-US" sz="2200" kern="1200" dirty="0"/>
        </a:p>
      </dsp:txBody>
      <dsp:txXfrm>
        <a:off x="5743654" y="2894657"/>
        <a:ext cx="2187015" cy="1632560"/>
      </dsp:txXfrm>
    </dsp:sp>
    <dsp:sp modelId="{AA1D19F3-F5D4-413D-9990-A8958CC6F32F}">
      <dsp:nvSpPr>
        <dsp:cNvPr id="0" name=""/>
        <dsp:cNvSpPr/>
      </dsp:nvSpPr>
      <dsp:spPr>
        <a:xfrm>
          <a:off x="5754874" y="4527218"/>
          <a:ext cx="2187015" cy="7020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Profitability of microbrews</a:t>
          </a:r>
          <a:endParaRPr lang="en-US" sz="1600" kern="1200" dirty="0"/>
        </a:p>
      </dsp:txBody>
      <dsp:txXfrm>
        <a:off x="5754874" y="4527218"/>
        <a:ext cx="1540151" cy="702001"/>
      </dsp:txXfrm>
    </dsp:sp>
    <dsp:sp modelId="{E04E53A8-4A5C-482B-850C-EB7C68BA42D4}">
      <dsp:nvSpPr>
        <dsp:cNvPr id="0" name=""/>
        <dsp:cNvSpPr/>
      </dsp:nvSpPr>
      <dsp:spPr>
        <a:xfrm>
          <a:off x="7356892" y="4638724"/>
          <a:ext cx="765455" cy="765455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9AEDB4-B3CB-4D47-9400-C09FEE160037}">
      <dsp:nvSpPr>
        <dsp:cNvPr id="0" name=""/>
        <dsp:cNvSpPr/>
      </dsp:nvSpPr>
      <dsp:spPr>
        <a:xfrm>
          <a:off x="1792733" y="2143"/>
          <a:ext cx="3348732" cy="249975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133350" rIns="44450" bIns="44450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Who is drinking microbrews?</a:t>
          </a:r>
          <a:endParaRPr lang="en-US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How much are they drinking?</a:t>
          </a:r>
          <a:endParaRPr lang="en-US" sz="3500" kern="1200" dirty="0"/>
        </a:p>
      </dsp:txBody>
      <dsp:txXfrm>
        <a:off x="1792733" y="2143"/>
        <a:ext cx="3348732" cy="2499758"/>
      </dsp:txXfrm>
    </dsp:sp>
    <dsp:sp modelId="{198C6D74-AD13-4740-B3B0-8D583A0CD5B0}">
      <dsp:nvSpPr>
        <dsp:cNvPr id="0" name=""/>
        <dsp:cNvSpPr/>
      </dsp:nvSpPr>
      <dsp:spPr>
        <a:xfrm>
          <a:off x="1789485" y="2504046"/>
          <a:ext cx="3348732" cy="10748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Demand for beer and microbrews</a:t>
          </a:r>
          <a:endParaRPr lang="en-US" sz="2500" kern="1200" dirty="0"/>
        </a:p>
      </dsp:txBody>
      <dsp:txXfrm>
        <a:off x="1789485" y="2504046"/>
        <a:ext cx="2358262" cy="1074895"/>
      </dsp:txXfrm>
    </dsp:sp>
    <dsp:sp modelId="{5176C412-8B85-477D-B2C1-BAD068340654}">
      <dsp:nvSpPr>
        <dsp:cNvPr id="0" name=""/>
        <dsp:cNvSpPr/>
      </dsp:nvSpPr>
      <dsp:spPr>
        <a:xfrm>
          <a:off x="4718592" y="3236457"/>
          <a:ext cx="44420" cy="444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536E55-8155-4904-BC4E-60424C655ABB}">
      <dsp:nvSpPr>
        <dsp:cNvPr id="0" name=""/>
        <dsp:cNvSpPr/>
      </dsp:nvSpPr>
      <dsp:spPr>
        <a:xfrm>
          <a:off x="2089736" y="3034"/>
          <a:ext cx="3248667" cy="242506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110490" rIns="36830" bIns="3683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Who are the competing microbrewers?</a:t>
          </a: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Where in the US is the Competition?</a:t>
          </a:r>
          <a:endParaRPr lang="en-US" sz="2900" kern="1200" dirty="0"/>
        </a:p>
      </dsp:txBody>
      <dsp:txXfrm>
        <a:off x="2089736" y="3034"/>
        <a:ext cx="3248667" cy="2425061"/>
      </dsp:txXfrm>
    </dsp:sp>
    <dsp:sp modelId="{886A462A-D22E-4D5A-9803-6BE78D737797}">
      <dsp:nvSpPr>
        <dsp:cNvPr id="0" name=""/>
        <dsp:cNvSpPr/>
      </dsp:nvSpPr>
      <dsp:spPr>
        <a:xfrm>
          <a:off x="2089736" y="2428096"/>
          <a:ext cx="3248667" cy="104277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0" rIns="33020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Competing microbreweries</a:t>
          </a:r>
          <a:endParaRPr lang="en-US" sz="2600" kern="1200" dirty="0"/>
        </a:p>
      </dsp:txBody>
      <dsp:txXfrm>
        <a:off x="2089736" y="2428096"/>
        <a:ext cx="2287793" cy="1042776"/>
      </dsp:txXfrm>
    </dsp:sp>
    <dsp:sp modelId="{CDF813A0-1B8C-4BA4-A8B3-AE5E2F427FFC}">
      <dsp:nvSpPr>
        <dsp:cNvPr id="0" name=""/>
        <dsp:cNvSpPr/>
      </dsp:nvSpPr>
      <dsp:spPr>
        <a:xfrm>
          <a:off x="4469429" y="2593731"/>
          <a:ext cx="1137033" cy="113703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EC4D3-3236-4110-B9B0-9A55B8E94EC9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610C4-B0AB-49CC-9EBE-873A54787A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Gallons per year per person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610C4-B0AB-49CC-9EBE-873A54787A4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wasn’t a</a:t>
            </a:r>
            <a:r>
              <a:rPr lang="en-US" baseline="0" dirty="0" smtClean="0"/>
              <a:t> quantitative part of the analysis, but we wanted to see where competition was to evaluate whether our “solution” made sense.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47475-63AB-4028-9F5A-7E9C4046092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Microbrewery</a:t>
            </a:r>
            <a:r>
              <a:rPr lang="en-US" baseline="0" dirty="0" smtClean="0"/>
              <a:t> must produce under 15,000 barrels (460,000 gallons). Average microbrewery produced 2,500 barrels and required start up capital of $900k-1M. Therefore we approximately need $5MM for our 15,000 barrel facility.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610C4-B0AB-49CC-9EBE-873A54787A4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B6CFB-EA39-4820-BD4B-FE9C46BDD83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background1.jpg"/>
            <p:cNvPicPr>
              <a:picLocks noChangeAspect="1"/>
            </p:cNvPicPr>
            <p:nvPr userDrawn="1"/>
          </p:nvPicPr>
          <p:blipFill>
            <a:blip r:embed="rId2" cstate="print"/>
            <a:srcRect t="18182" r="32500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 userDrawn="1"/>
          </p:nvCxnSpPr>
          <p:spPr>
            <a:xfrm>
              <a:off x="0" y="6248400"/>
              <a:ext cx="9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0" y="0"/>
            <a:ext cx="9144000" cy="1295400"/>
            <a:chOff x="3276600" y="0"/>
            <a:chExt cx="7924800" cy="1122680"/>
          </a:xfrm>
        </p:grpSpPr>
        <p:pic>
          <p:nvPicPr>
            <p:cNvPr id="8" name="Picture 7" descr="background1.jpg"/>
            <p:cNvPicPr>
              <a:picLocks noChangeAspect="1"/>
            </p:cNvPicPr>
            <p:nvPr userDrawn="1"/>
          </p:nvPicPr>
          <p:blipFill>
            <a:blip r:embed="rId2" cstate="print"/>
            <a:srcRect t="72727"/>
            <a:stretch>
              <a:fillRect/>
            </a:stretch>
          </p:blipFill>
          <p:spPr>
            <a:xfrm>
              <a:off x="6710680" y="0"/>
              <a:ext cx="4490720" cy="112268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 userDrawn="1"/>
          </p:nvSpPr>
          <p:spPr>
            <a:xfrm>
              <a:off x="3276600" y="0"/>
              <a:ext cx="3434080" cy="840029"/>
            </a:xfrm>
            <a:prstGeom prst="rect">
              <a:avLst/>
            </a:prstGeom>
            <a:solidFill>
              <a:srgbClr val="C366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276600" y="821538"/>
              <a:ext cx="3434080" cy="301142"/>
            </a:xfrm>
            <a:prstGeom prst="rect">
              <a:avLst/>
            </a:prstGeom>
            <a:solidFill>
              <a:srgbClr val="A55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 userDrawn="1"/>
          </p:nvCxnSpPr>
          <p:spPr>
            <a:xfrm>
              <a:off x="3276600" y="817305"/>
              <a:ext cx="6498336" cy="32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 userDrawn="1"/>
          </p:nvCxnSpPr>
          <p:spPr>
            <a:xfrm>
              <a:off x="11069320" y="816254"/>
              <a:ext cx="132080" cy="137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533400" y="9144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 smtClean="0">
                <a:solidFill>
                  <a:schemeClr val="bg1"/>
                </a:solidFill>
                <a:effectLst/>
              </a:rPr>
              <a:t>&gt; Introduction</a:t>
            </a:r>
            <a:endParaRPr lang="en-US" b="1" i="0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6"/>
          <p:cNvGrpSpPr/>
          <p:nvPr userDrawn="1"/>
        </p:nvGrpSpPr>
        <p:grpSpPr>
          <a:xfrm>
            <a:off x="0" y="0"/>
            <a:ext cx="9144000" cy="1295400"/>
            <a:chOff x="3276600" y="0"/>
            <a:chExt cx="7924800" cy="1122680"/>
          </a:xfrm>
        </p:grpSpPr>
        <p:pic>
          <p:nvPicPr>
            <p:cNvPr id="8" name="Picture 7" descr="background1.jpg"/>
            <p:cNvPicPr>
              <a:picLocks noChangeAspect="1"/>
            </p:cNvPicPr>
            <p:nvPr userDrawn="1"/>
          </p:nvPicPr>
          <p:blipFill>
            <a:blip r:embed="rId2" cstate="print"/>
            <a:srcRect t="72727"/>
            <a:stretch>
              <a:fillRect/>
            </a:stretch>
          </p:blipFill>
          <p:spPr>
            <a:xfrm>
              <a:off x="6710680" y="0"/>
              <a:ext cx="4490720" cy="112268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 userDrawn="1"/>
          </p:nvSpPr>
          <p:spPr>
            <a:xfrm>
              <a:off x="3276600" y="0"/>
              <a:ext cx="3434080" cy="840029"/>
            </a:xfrm>
            <a:prstGeom prst="rect">
              <a:avLst/>
            </a:prstGeom>
            <a:solidFill>
              <a:srgbClr val="C366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276600" y="821538"/>
              <a:ext cx="3434080" cy="301142"/>
            </a:xfrm>
            <a:prstGeom prst="rect">
              <a:avLst/>
            </a:prstGeom>
            <a:solidFill>
              <a:srgbClr val="A55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 userDrawn="1"/>
          </p:nvCxnSpPr>
          <p:spPr>
            <a:xfrm>
              <a:off x="3276600" y="817305"/>
              <a:ext cx="6498336" cy="32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 userDrawn="1"/>
          </p:nvCxnSpPr>
          <p:spPr>
            <a:xfrm>
              <a:off x="11069320" y="816254"/>
              <a:ext cx="132080" cy="137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533400" y="9144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 smtClean="0">
                <a:solidFill>
                  <a:schemeClr val="bg1"/>
                </a:solidFill>
                <a:effectLst/>
              </a:rPr>
              <a:t>&gt; Introduction &gt; Methodology</a:t>
            </a:r>
            <a:endParaRPr lang="en-US" b="1" i="0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6"/>
          <p:cNvGrpSpPr/>
          <p:nvPr userDrawn="1"/>
        </p:nvGrpSpPr>
        <p:grpSpPr>
          <a:xfrm>
            <a:off x="0" y="0"/>
            <a:ext cx="9144000" cy="1295400"/>
            <a:chOff x="3276600" y="0"/>
            <a:chExt cx="7924800" cy="1122680"/>
          </a:xfrm>
        </p:grpSpPr>
        <p:pic>
          <p:nvPicPr>
            <p:cNvPr id="8" name="Picture 7" descr="background1.jpg"/>
            <p:cNvPicPr>
              <a:picLocks noChangeAspect="1"/>
            </p:cNvPicPr>
            <p:nvPr userDrawn="1"/>
          </p:nvPicPr>
          <p:blipFill>
            <a:blip r:embed="rId2" cstate="print"/>
            <a:srcRect t="72727"/>
            <a:stretch>
              <a:fillRect/>
            </a:stretch>
          </p:blipFill>
          <p:spPr>
            <a:xfrm>
              <a:off x="6710680" y="0"/>
              <a:ext cx="4490720" cy="112268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 userDrawn="1"/>
          </p:nvSpPr>
          <p:spPr>
            <a:xfrm>
              <a:off x="3276600" y="0"/>
              <a:ext cx="3434080" cy="840029"/>
            </a:xfrm>
            <a:prstGeom prst="rect">
              <a:avLst/>
            </a:prstGeom>
            <a:solidFill>
              <a:srgbClr val="C366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276600" y="821538"/>
              <a:ext cx="3434080" cy="301142"/>
            </a:xfrm>
            <a:prstGeom prst="rect">
              <a:avLst/>
            </a:prstGeom>
            <a:solidFill>
              <a:srgbClr val="A55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 userDrawn="1"/>
          </p:nvCxnSpPr>
          <p:spPr>
            <a:xfrm>
              <a:off x="3276600" y="817305"/>
              <a:ext cx="6498336" cy="32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 userDrawn="1"/>
          </p:nvCxnSpPr>
          <p:spPr>
            <a:xfrm>
              <a:off x="11069320" y="816254"/>
              <a:ext cx="132080" cy="137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533400" y="9144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 smtClean="0">
                <a:solidFill>
                  <a:schemeClr val="bg1"/>
                </a:solidFill>
                <a:effectLst/>
              </a:rPr>
              <a:t>&gt; Introduction &gt; Methodology &gt; Results</a:t>
            </a:r>
            <a:endParaRPr lang="en-US" b="1" i="0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9144000" cy="1295400"/>
            <a:chOff x="3276600" y="0"/>
            <a:chExt cx="7924800" cy="1122680"/>
          </a:xfrm>
        </p:grpSpPr>
        <p:pic>
          <p:nvPicPr>
            <p:cNvPr id="9" name="Picture 8" descr="background1.jpg"/>
            <p:cNvPicPr>
              <a:picLocks noChangeAspect="1"/>
            </p:cNvPicPr>
            <p:nvPr userDrawn="1"/>
          </p:nvPicPr>
          <p:blipFill>
            <a:blip r:embed="rId2" cstate="print"/>
            <a:srcRect t="72727"/>
            <a:stretch>
              <a:fillRect/>
            </a:stretch>
          </p:blipFill>
          <p:spPr>
            <a:xfrm>
              <a:off x="6710680" y="0"/>
              <a:ext cx="4490720" cy="112268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 userDrawn="1"/>
          </p:nvSpPr>
          <p:spPr>
            <a:xfrm>
              <a:off x="3276600" y="0"/>
              <a:ext cx="3434080" cy="840029"/>
            </a:xfrm>
            <a:prstGeom prst="rect">
              <a:avLst/>
            </a:prstGeom>
            <a:solidFill>
              <a:srgbClr val="C366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3276600" y="821538"/>
              <a:ext cx="3434080" cy="301142"/>
            </a:xfrm>
            <a:prstGeom prst="rect">
              <a:avLst/>
            </a:prstGeom>
            <a:solidFill>
              <a:srgbClr val="A55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 userDrawn="1"/>
          </p:nvCxnSpPr>
          <p:spPr>
            <a:xfrm>
              <a:off x="3276600" y="817305"/>
              <a:ext cx="6498336" cy="32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 userDrawn="1"/>
          </p:nvCxnSpPr>
          <p:spPr>
            <a:xfrm>
              <a:off x="11069320" y="816254"/>
              <a:ext cx="132080" cy="137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0"/>
            <a:ext cx="9144000" cy="1295400"/>
            <a:chOff x="3276600" y="0"/>
            <a:chExt cx="7924800" cy="1122680"/>
          </a:xfrm>
        </p:grpSpPr>
        <p:pic>
          <p:nvPicPr>
            <p:cNvPr id="11" name="Picture 10" descr="background1.jpg"/>
            <p:cNvPicPr>
              <a:picLocks noChangeAspect="1"/>
            </p:cNvPicPr>
            <p:nvPr userDrawn="1"/>
          </p:nvPicPr>
          <p:blipFill>
            <a:blip r:embed="rId2" cstate="print"/>
            <a:srcRect t="72727"/>
            <a:stretch>
              <a:fillRect/>
            </a:stretch>
          </p:blipFill>
          <p:spPr>
            <a:xfrm>
              <a:off x="6710680" y="0"/>
              <a:ext cx="4490720" cy="112268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 userDrawn="1"/>
          </p:nvSpPr>
          <p:spPr>
            <a:xfrm>
              <a:off x="3276600" y="0"/>
              <a:ext cx="3434080" cy="840029"/>
            </a:xfrm>
            <a:prstGeom prst="rect">
              <a:avLst/>
            </a:prstGeom>
            <a:solidFill>
              <a:srgbClr val="C366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3276600" y="821538"/>
              <a:ext cx="3434080" cy="301142"/>
            </a:xfrm>
            <a:prstGeom prst="rect">
              <a:avLst/>
            </a:prstGeom>
            <a:solidFill>
              <a:srgbClr val="A55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/>
            <p:cNvCxnSpPr/>
            <p:nvPr userDrawn="1"/>
          </p:nvCxnSpPr>
          <p:spPr>
            <a:xfrm>
              <a:off x="3276600" y="817305"/>
              <a:ext cx="6498336" cy="32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 userDrawn="1"/>
          </p:nvCxnSpPr>
          <p:spPr>
            <a:xfrm>
              <a:off x="11069320" y="816254"/>
              <a:ext cx="132080" cy="137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533400" y="914400"/>
            <a:ext cx="2590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 smtClean="0">
                <a:solidFill>
                  <a:schemeClr val="bg1"/>
                </a:solidFill>
                <a:effectLst/>
              </a:rPr>
              <a:t>&gt; Introduction</a:t>
            </a:r>
            <a:endParaRPr lang="en-US" b="1" i="0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0"/>
            <a:ext cx="9144000" cy="1295400"/>
            <a:chOff x="3276600" y="0"/>
            <a:chExt cx="7924800" cy="1122680"/>
          </a:xfrm>
        </p:grpSpPr>
        <p:pic>
          <p:nvPicPr>
            <p:cNvPr id="11" name="Picture 10" descr="background1.jpg"/>
            <p:cNvPicPr>
              <a:picLocks noChangeAspect="1"/>
            </p:cNvPicPr>
            <p:nvPr userDrawn="1"/>
          </p:nvPicPr>
          <p:blipFill>
            <a:blip r:embed="rId2" cstate="print"/>
            <a:srcRect t="72727"/>
            <a:stretch>
              <a:fillRect/>
            </a:stretch>
          </p:blipFill>
          <p:spPr>
            <a:xfrm>
              <a:off x="6710680" y="0"/>
              <a:ext cx="4490720" cy="112268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 userDrawn="1"/>
          </p:nvSpPr>
          <p:spPr>
            <a:xfrm>
              <a:off x="3276600" y="0"/>
              <a:ext cx="3434080" cy="840029"/>
            </a:xfrm>
            <a:prstGeom prst="rect">
              <a:avLst/>
            </a:prstGeom>
            <a:solidFill>
              <a:srgbClr val="C366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3276600" y="821538"/>
              <a:ext cx="3434080" cy="301142"/>
            </a:xfrm>
            <a:prstGeom prst="rect">
              <a:avLst/>
            </a:prstGeom>
            <a:solidFill>
              <a:srgbClr val="A55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/>
            <p:cNvCxnSpPr/>
            <p:nvPr userDrawn="1"/>
          </p:nvCxnSpPr>
          <p:spPr>
            <a:xfrm>
              <a:off x="3276600" y="817305"/>
              <a:ext cx="6498336" cy="32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 userDrawn="1"/>
          </p:nvCxnSpPr>
          <p:spPr>
            <a:xfrm>
              <a:off x="11069320" y="816254"/>
              <a:ext cx="132080" cy="137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533400" y="9144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 smtClean="0">
                <a:solidFill>
                  <a:schemeClr val="bg1"/>
                </a:solidFill>
                <a:effectLst/>
              </a:rPr>
              <a:t>&gt; Introduction &gt; Methodology</a:t>
            </a:r>
            <a:endParaRPr lang="en-US" b="1" i="0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0" y="0"/>
            <a:ext cx="9144000" cy="1295400"/>
            <a:chOff x="3276600" y="0"/>
            <a:chExt cx="7924800" cy="1122680"/>
          </a:xfrm>
        </p:grpSpPr>
        <p:pic>
          <p:nvPicPr>
            <p:cNvPr id="11" name="Picture 10" descr="background1.jpg"/>
            <p:cNvPicPr>
              <a:picLocks noChangeAspect="1"/>
            </p:cNvPicPr>
            <p:nvPr userDrawn="1"/>
          </p:nvPicPr>
          <p:blipFill>
            <a:blip r:embed="rId2" cstate="print"/>
            <a:srcRect t="72727"/>
            <a:stretch>
              <a:fillRect/>
            </a:stretch>
          </p:blipFill>
          <p:spPr>
            <a:xfrm>
              <a:off x="6710680" y="0"/>
              <a:ext cx="4490720" cy="112268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 userDrawn="1"/>
          </p:nvSpPr>
          <p:spPr>
            <a:xfrm>
              <a:off x="3276600" y="0"/>
              <a:ext cx="3434080" cy="840029"/>
            </a:xfrm>
            <a:prstGeom prst="rect">
              <a:avLst/>
            </a:prstGeom>
            <a:solidFill>
              <a:srgbClr val="C366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3276600" y="821538"/>
              <a:ext cx="3434080" cy="301142"/>
            </a:xfrm>
            <a:prstGeom prst="rect">
              <a:avLst/>
            </a:prstGeom>
            <a:solidFill>
              <a:srgbClr val="A55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/>
            <p:cNvCxnSpPr/>
            <p:nvPr userDrawn="1"/>
          </p:nvCxnSpPr>
          <p:spPr>
            <a:xfrm>
              <a:off x="3276600" y="817305"/>
              <a:ext cx="6498336" cy="32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 userDrawn="1"/>
          </p:nvCxnSpPr>
          <p:spPr>
            <a:xfrm>
              <a:off x="11069320" y="816254"/>
              <a:ext cx="132080" cy="137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533400" y="9144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 smtClean="0">
                <a:solidFill>
                  <a:schemeClr val="bg1"/>
                </a:solidFill>
                <a:effectLst/>
              </a:rPr>
              <a:t>&gt; Introduction &gt; Methodology &gt; Results</a:t>
            </a:r>
            <a:endParaRPr lang="en-US" b="1" i="0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703B1-A44C-49BE-ABFF-70D452C07B0D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93335-A964-4554-A271-CE74A7305E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3" r:id="rId4"/>
    <p:sldLayoutId id="2147483652" r:id="rId5"/>
    <p:sldLayoutId id="2147483653" r:id="rId6"/>
    <p:sldLayoutId id="2147483660" r:id="rId7"/>
    <p:sldLayoutId id="2147483661" r:id="rId8"/>
    <p:sldLayoutId id="2147483651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9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0.em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31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juran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C3669D"/>
              </a:clrFrom>
              <a:clrTo>
                <a:srgbClr val="C3669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43200"/>
            <a:ext cx="2743200" cy="41354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90800"/>
            <a:ext cx="7772400" cy="1470025"/>
          </a:xfrm>
        </p:spPr>
        <p:txBody>
          <a:bodyPr>
            <a:normAutofit/>
          </a:bodyPr>
          <a:lstStyle/>
          <a:p>
            <a:pPr>
              <a:lnSpc>
                <a:spcPts val="3500"/>
              </a:lnSpc>
            </a:pPr>
            <a:r>
              <a:rPr lang="en-US" sz="4000" b="1" dirty="0" smtClean="0"/>
              <a:t>Where to build the </a:t>
            </a:r>
            <a:r>
              <a:rPr lang="en-US" sz="4000" b="1" dirty="0" err="1" smtClean="0"/>
              <a:t>Juran</a:t>
            </a:r>
            <a:r>
              <a:rPr lang="en-US" sz="4000" b="1" dirty="0" smtClean="0"/>
              <a:t> Microbrewery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733800"/>
            <a:ext cx="6400800" cy="1752600"/>
          </a:xfrm>
        </p:spPr>
        <p:txBody>
          <a:bodyPr>
            <a:normAutofit/>
          </a:bodyPr>
          <a:lstStyle/>
          <a:p>
            <a:pPr>
              <a:lnSpc>
                <a:spcPts val="2400"/>
              </a:lnSpc>
              <a:spcBef>
                <a:spcPts val="0"/>
              </a:spcBef>
            </a:pPr>
            <a:r>
              <a:rPr lang="en-US" sz="2400" dirty="0" smtClean="0">
                <a:solidFill>
                  <a:srgbClr val="5D1610"/>
                </a:solidFill>
              </a:rPr>
              <a:t>Decision Models</a:t>
            </a:r>
          </a:p>
          <a:p>
            <a:pPr>
              <a:lnSpc>
                <a:spcPts val="2400"/>
              </a:lnSpc>
              <a:spcBef>
                <a:spcPts val="0"/>
              </a:spcBef>
            </a:pPr>
            <a:r>
              <a:rPr lang="en-US" sz="2400" dirty="0" smtClean="0">
                <a:solidFill>
                  <a:srgbClr val="5D1610"/>
                </a:solidFill>
              </a:rPr>
              <a:t>May 4, 2011</a:t>
            </a:r>
          </a:p>
          <a:p>
            <a:pPr>
              <a:lnSpc>
                <a:spcPts val="2400"/>
              </a:lnSpc>
              <a:spcBef>
                <a:spcPts val="0"/>
              </a:spcBef>
            </a:pPr>
            <a:r>
              <a:rPr lang="en-US" sz="2400" dirty="0" smtClean="0">
                <a:solidFill>
                  <a:srgbClr val="5D1610"/>
                </a:solidFill>
              </a:rPr>
              <a:t>Nicole Gonzalez, Rachel Melena, Camilo Uribe</a:t>
            </a:r>
            <a:endParaRPr lang="en-US" sz="2400" dirty="0">
              <a:solidFill>
                <a:srgbClr val="5D1610"/>
              </a:solidFill>
            </a:endParaRPr>
          </a:p>
        </p:txBody>
      </p:sp>
      <p:pic>
        <p:nvPicPr>
          <p:cNvPr id="5" name="Picture 4" descr="Logo1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542" t="3283" r="9375" b="14646"/>
          <a:stretch>
            <a:fillRect/>
          </a:stretch>
        </p:blipFill>
        <p:spPr>
          <a:xfrm>
            <a:off x="1600200" y="5045676"/>
            <a:ext cx="762000" cy="669324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3962400" y="4844902"/>
            <a:ext cx="838200" cy="1403498"/>
            <a:chOff x="1524001" y="3673548"/>
            <a:chExt cx="1219200" cy="2041451"/>
          </a:xfrm>
        </p:grpSpPr>
        <p:pic>
          <p:nvPicPr>
            <p:cNvPr id="30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31" name="Picture 30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/>
        </p:nvGrpSpPr>
        <p:grpSpPr>
          <a:xfrm>
            <a:off x="3505200" y="4844902"/>
            <a:ext cx="838200" cy="1403498"/>
            <a:chOff x="1524001" y="3673548"/>
            <a:chExt cx="1219200" cy="2041451"/>
          </a:xfrm>
        </p:grpSpPr>
        <p:pic>
          <p:nvPicPr>
            <p:cNvPr id="33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34" name="Picture 33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3048000" y="4844902"/>
            <a:ext cx="838200" cy="1403498"/>
            <a:chOff x="1524001" y="3673548"/>
            <a:chExt cx="1219200" cy="2041451"/>
          </a:xfrm>
        </p:grpSpPr>
        <p:pic>
          <p:nvPicPr>
            <p:cNvPr id="36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37" name="Picture 36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2590800" y="4844902"/>
            <a:ext cx="838200" cy="1403498"/>
            <a:chOff x="1524001" y="3673548"/>
            <a:chExt cx="1219200" cy="2041451"/>
          </a:xfrm>
        </p:grpSpPr>
        <p:pic>
          <p:nvPicPr>
            <p:cNvPr id="39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40" name="Picture 39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pic>
        <p:nvPicPr>
          <p:cNvPr id="41" name="Picture 40" descr="Logo1a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713"/>
          <a:stretch>
            <a:fillRect/>
          </a:stretch>
        </p:blipFill>
        <p:spPr>
          <a:xfrm>
            <a:off x="2590800" y="-76200"/>
            <a:ext cx="4038600" cy="2874936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4419600" y="4844902"/>
            <a:ext cx="838200" cy="1403498"/>
            <a:chOff x="1524001" y="3673548"/>
            <a:chExt cx="1219200" cy="2041451"/>
          </a:xfrm>
        </p:grpSpPr>
        <p:pic>
          <p:nvPicPr>
            <p:cNvPr id="43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44" name="Picture 43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grpSp>
        <p:nvGrpSpPr>
          <p:cNvPr id="45" name="Group 44"/>
          <p:cNvGrpSpPr/>
          <p:nvPr/>
        </p:nvGrpSpPr>
        <p:grpSpPr>
          <a:xfrm>
            <a:off x="4876800" y="4844902"/>
            <a:ext cx="838200" cy="1403498"/>
            <a:chOff x="1524001" y="3673548"/>
            <a:chExt cx="1219200" cy="2041451"/>
          </a:xfrm>
        </p:grpSpPr>
        <p:pic>
          <p:nvPicPr>
            <p:cNvPr id="46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47" name="Picture 46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grpSp>
        <p:nvGrpSpPr>
          <p:cNvPr id="48" name="Group 47"/>
          <p:cNvGrpSpPr/>
          <p:nvPr/>
        </p:nvGrpSpPr>
        <p:grpSpPr>
          <a:xfrm>
            <a:off x="5334000" y="4844902"/>
            <a:ext cx="838200" cy="1403498"/>
            <a:chOff x="1524001" y="3673548"/>
            <a:chExt cx="1219200" cy="2041451"/>
          </a:xfrm>
        </p:grpSpPr>
        <p:pic>
          <p:nvPicPr>
            <p:cNvPr id="49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50" name="Picture 49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grpSp>
        <p:nvGrpSpPr>
          <p:cNvPr id="51" name="Group 50"/>
          <p:cNvGrpSpPr/>
          <p:nvPr/>
        </p:nvGrpSpPr>
        <p:grpSpPr>
          <a:xfrm>
            <a:off x="5791200" y="4844902"/>
            <a:ext cx="838200" cy="1403498"/>
            <a:chOff x="1524001" y="3673548"/>
            <a:chExt cx="1219200" cy="2041451"/>
          </a:xfrm>
        </p:grpSpPr>
        <p:pic>
          <p:nvPicPr>
            <p:cNvPr id="52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53" name="Picture 52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grpSp>
        <p:nvGrpSpPr>
          <p:cNvPr id="54" name="Group 53"/>
          <p:cNvGrpSpPr/>
          <p:nvPr/>
        </p:nvGrpSpPr>
        <p:grpSpPr>
          <a:xfrm>
            <a:off x="6248400" y="4844902"/>
            <a:ext cx="838200" cy="1403498"/>
            <a:chOff x="1524001" y="3673548"/>
            <a:chExt cx="1219200" cy="2041451"/>
          </a:xfrm>
        </p:grpSpPr>
        <p:pic>
          <p:nvPicPr>
            <p:cNvPr id="55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56" name="Picture 55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grpSp>
        <p:nvGrpSpPr>
          <p:cNvPr id="57" name="Group 56"/>
          <p:cNvGrpSpPr/>
          <p:nvPr/>
        </p:nvGrpSpPr>
        <p:grpSpPr>
          <a:xfrm>
            <a:off x="6705600" y="4844902"/>
            <a:ext cx="838200" cy="1403498"/>
            <a:chOff x="1524001" y="3673548"/>
            <a:chExt cx="1219200" cy="2041451"/>
          </a:xfrm>
        </p:grpSpPr>
        <p:pic>
          <p:nvPicPr>
            <p:cNvPr id="58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59" name="Picture 58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/>
        </p:nvGrpSpPr>
        <p:grpSpPr>
          <a:xfrm>
            <a:off x="7162800" y="4844902"/>
            <a:ext cx="838200" cy="1403498"/>
            <a:chOff x="1524001" y="3673548"/>
            <a:chExt cx="1219200" cy="2041451"/>
          </a:xfrm>
        </p:grpSpPr>
        <p:pic>
          <p:nvPicPr>
            <p:cNvPr id="61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62" name="Picture 61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grpSp>
        <p:nvGrpSpPr>
          <p:cNvPr id="63" name="Group 62"/>
          <p:cNvGrpSpPr/>
          <p:nvPr/>
        </p:nvGrpSpPr>
        <p:grpSpPr>
          <a:xfrm>
            <a:off x="7620000" y="4844902"/>
            <a:ext cx="838200" cy="1403498"/>
            <a:chOff x="1524001" y="3673548"/>
            <a:chExt cx="1219200" cy="2041451"/>
          </a:xfrm>
        </p:grpSpPr>
        <p:pic>
          <p:nvPicPr>
            <p:cNvPr id="64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65" name="Picture 64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grpSp>
        <p:nvGrpSpPr>
          <p:cNvPr id="66" name="Group 65"/>
          <p:cNvGrpSpPr/>
          <p:nvPr/>
        </p:nvGrpSpPr>
        <p:grpSpPr>
          <a:xfrm>
            <a:off x="8534400" y="4844902"/>
            <a:ext cx="838200" cy="1403498"/>
            <a:chOff x="1524001" y="3673548"/>
            <a:chExt cx="1219200" cy="2041451"/>
          </a:xfrm>
        </p:grpSpPr>
        <p:pic>
          <p:nvPicPr>
            <p:cNvPr id="67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68" name="Picture 67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  <p:grpSp>
        <p:nvGrpSpPr>
          <p:cNvPr id="69" name="Group 68"/>
          <p:cNvGrpSpPr/>
          <p:nvPr/>
        </p:nvGrpSpPr>
        <p:grpSpPr>
          <a:xfrm>
            <a:off x="8077200" y="4844902"/>
            <a:ext cx="838200" cy="1403498"/>
            <a:chOff x="1524001" y="3673548"/>
            <a:chExt cx="1219200" cy="2041451"/>
          </a:xfrm>
        </p:grpSpPr>
        <p:pic>
          <p:nvPicPr>
            <p:cNvPr id="70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4001" y="3673548"/>
              <a:ext cx="1219200" cy="2041451"/>
            </a:xfrm>
            <a:prstGeom prst="rect">
              <a:avLst/>
            </a:prstGeom>
            <a:noFill/>
          </p:spPr>
        </p:pic>
        <p:pic>
          <p:nvPicPr>
            <p:cNvPr id="71" name="Picture 70" descr="Logo1a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1828801" y="4740348"/>
              <a:ext cx="519959" cy="45672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Start-up Capital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914400" y="1981200"/>
          <a:ext cx="73914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Desired Size of Facility</a:t>
            </a:r>
            <a:endParaRPr lang="en-US" dirty="0"/>
          </a:p>
        </p:txBody>
      </p:sp>
      <p:pic>
        <p:nvPicPr>
          <p:cNvPr id="35842" name="Picture 2" descr="http://www.nealhknapp.com/images/micro/microbrewery-6-vess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514600"/>
            <a:ext cx="5522571" cy="40093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1317008" y="1568668"/>
            <a:ext cx="6379192" cy="949325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3600" dirty="0" smtClean="0"/>
              <a:t>$5MM for 15,000 barrels</a:t>
            </a:r>
          </a:p>
          <a:p>
            <a:pPr algn="ctr">
              <a:buNone/>
            </a:pPr>
            <a:r>
              <a:rPr lang="en-US" sz="3600" dirty="0" smtClean="0"/>
              <a:t> (460,000 gallons)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Sources of Funding</a:t>
            </a:r>
            <a:endParaRPr lang="en-US" dirty="0"/>
          </a:p>
        </p:txBody>
      </p:sp>
      <p:sp>
        <p:nvSpPr>
          <p:cNvPr id="5122" name="AutoShape 2" descr="http://www.qimpro.com/images/Juran_Trilogy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 descr="Pictur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6200" y="3445032"/>
            <a:ext cx="3850627" cy="28353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ContrastingRigh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2" name="Picture 21" descr="Picture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95600" y="4191000"/>
            <a:ext cx="3166717" cy="2362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0" name="Picture 10" descr="http://us.cdn3.123rf.com/168nwm/madmaxer/madmaxer0903/madmaxer09030030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65904">
            <a:off x="1382201" y="1992402"/>
            <a:ext cx="1912876" cy="1434657"/>
          </a:xfrm>
          <a:prstGeom prst="rect">
            <a:avLst/>
          </a:prstGeom>
          <a:noFill/>
        </p:spPr>
      </p:pic>
      <p:pic>
        <p:nvPicPr>
          <p:cNvPr id="5132" name="Picture 12" descr="http://beverageprocess.com/wp-content/uploads/2010/06/Microbrewery1.jpg"/>
          <p:cNvPicPr>
            <a:picLocks noChangeAspect="1" noChangeArrowheads="1"/>
          </p:cNvPicPr>
          <p:nvPr/>
        </p:nvPicPr>
        <p:blipFill>
          <a:blip r:embed="rId6" cstate="print"/>
          <a:srcRect r="14706"/>
          <a:stretch>
            <a:fillRect/>
          </a:stretch>
        </p:blipFill>
        <p:spPr bwMode="auto">
          <a:xfrm>
            <a:off x="3247698" y="1447800"/>
            <a:ext cx="2667000" cy="18090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10" descr="http://us.cdn3.123rf.com/168nwm/madmaxer/madmaxer0903/madmaxer09030030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02029" flipH="1">
            <a:off x="5697273" y="1985908"/>
            <a:ext cx="1931474" cy="1434657"/>
          </a:xfrm>
          <a:prstGeom prst="rect">
            <a:avLst/>
          </a:prstGeom>
          <a:noFill/>
        </p:spPr>
      </p:pic>
      <p:pic>
        <p:nvPicPr>
          <p:cNvPr id="27" name="Picture 10" descr="http://us.cdn3.123rf.com/168nwm/madmaxer/madmaxer0903/madmaxer09030030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450639" flipH="1">
            <a:off x="3992325" y="3238822"/>
            <a:ext cx="1128743" cy="838406"/>
          </a:xfrm>
          <a:prstGeom prst="rect">
            <a:avLst/>
          </a:prstGeom>
          <a:noFill/>
        </p:spPr>
      </p:pic>
      <p:pic>
        <p:nvPicPr>
          <p:cNvPr id="5126" name="Picture 6" descr="http://blogs.ajc.com/jeff-schultz-blog/files/2009/10/Beer-Pong-Poster-C1029199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95663" y="3505200"/>
            <a:ext cx="3895938" cy="259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HeroicExtremeLef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Desired Capacity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-1981200" y="1600200"/>
          <a:ext cx="75438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05200" y="3069872"/>
          <a:ext cx="5486400" cy="3026128"/>
        </p:xfrm>
        <a:graphic>
          <a:graphicData uri="http://schemas.openxmlformats.org/drawingml/2006/table">
            <a:tbl>
              <a:tblPr/>
              <a:tblGrid>
                <a:gridCol w="4110192"/>
                <a:gridCol w="1376208"/>
              </a:tblGrid>
              <a:tr h="38749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Product Yield Calculation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99"/>
                    </a:solidFill>
                  </a:tcPr>
                </a:tc>
              </a:tr>
              <a:tr h="369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Gallons in a Micro Brewery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460,000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Gallons / Tons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0.0037854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Tons / Year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1741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Weight in Kg of a Beer bottle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0.52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9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Weight of a beer bottle in grams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180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49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Weight of 12oz of beer in grams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CC"/>
                          </a:solidFill>
                          <a:latin typeface="Calibri"/>
                        </a:rPr>
                        <a:t>340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94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Beers/Year</a:t>
                      </a:r>
                    </a:p>
                  </a:txBody>
                  <a:tcPr marL="18453" marR="18453" marT="18453" marB="0" anchor="b">
                    <a:lnL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3,348,623</a:t>
                      </a:r>
                    </a:p>
                  </a:txBody>
                  <a:tcPr marL="18453" marR="18453" marT="18453" marB="0" anchor="b">
                    <a:lnL>
                      <a:noFill/>
                    </a:lnL>
                    <a:lnR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Desired Capacity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981200"/>
            <a:ext cx="3276600" cy="3951288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800" dirty="0" smtClean="0"/>
              <a:t>Can produce only up to 15,000 barrels annually for “microbrew” status</a:t>
            </a:r>
          </a:p>
          <a:p>
            <a:pPr lvl="0"/>
            <a:r>
              <a:rPr lang="en-US" sz="2800" dirty="0" smtClean="0"/>
              <a:t>Industry average capacity of 2,500 barrels per brewery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8130" name="Picture 2" descr="http://bloximages.newyork1.vip.townnews.com/stltoday.com/content/tncms/assets/editorial/f/84/dbb/f84dbb01-76e3-5660-9d27-1e3a768713e1-revisions/4d5318f52b4a5.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840229"/>
            <a:ext cx="4943790" cy="31337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Down Arrow 8"/>
          <p:cNvSpPr/>
          <p:nvPr/>
        </p:nvSpPr>
        <p:spPr>
          <a:xfrm rot="495744">
            <a:off x="7404324" y="2050059"/>
            <a:ext cx="7620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628498">
            <a:off x="6984307" y="1617124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Hipster Talent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 Costs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-1447800" y="2209800"/>
          <a:ext cx="73152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4000"/>
            <a:ext cx="5270500" cy="5715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dirty="0" smtClean="0"/>
              <a:t>Lots of conversions leads</a:t>
            </a:r>
          </a:p>
          <a:p>
            <a:pPr algn="ctr">
              <a:buNone/>
            </a:pPr>
            <a:r>
              <a:rPr lang="en-US" dirty="0" smtClean="0"/>
              <a:t>to $1.65/km for FTL</a:t>
            </a:r>
            <a:endParaRPr lang="en-US" dirty="0"/>
          </a:p>
        </p:txBody>
      </p:sp>
      <p:pic>
        <p:nvPicPr>
          <p:cNvPr id="5" name="Picture 2" descr="http://www.jamaicamyway.com/wp-content/uploads/2009/03/guy-on-beer-truck11.jpg"/>
          <p:cNvPicPr>
            <a:picLocks noChangeAspect="1" noChangeArrowheads="1"/>
          </p:cNvPicPr>
          <p:nvPr/>
        </p:nvPicPr>
        <p:blipFill>
          <a:blip r:embed="rId7" cstate="print"/>
          <a:srcRect b="7470"/>
          <a:stretch>
            <a:fillRect/>
          </a:stretch>
        </p:blipFill>
        <p:spPr bwMode="auto">
          <a:xfrm>
            <a:off x="4137025" y="2483068"/>
            <a:ext cx="4397375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Profitability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-1447800" y="2438400"/>
          <a:ext cx="70104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1752600"/>
            <a:ext cx="5105400" cy="4516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Description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Constraints</a:t>
            </a:r>
          </a:p>
          <a:p>
            <a:pPr lvl="1"/>
            <a:r>
              <a:rPr lang="en-US" dirty="0" smtClean="0"/>
              <a:t>Number of facilities to build: 1</a:t>
            </a:r>
          </a:p>
          <a:p>
            <a:pPr lvl="1"/>
            <a:r>
              <a:rPr lang="en-US" dirty="0" smtClean="0"/>
              <a:t>Maximum capacity: 460,000 gal</a:t>
            </a:r>
          </a:p>
          <a:p>
            <a:pPr lvl="1"/>
            <a:r>
              <a:rPr lang="en-US" dirty="0" smtClean="0"/>
              <a:t>Demand for “</a:t>
            </a:r>
            <a:r>
              <a:rPr lang="en-US" dirty="0" err="1" smtClean="0"/>
              <a:t>Juran</a:t>
            </a:r>
            <a:r>
              <a:rPr lang="en-US" dirty="0" smtClean="0"/>
              <a:t> Beer”: 1,741 tons</a:t>
            </a:r>
          </a:p>
          <a:p>
            <a:pPr lvl="2"/>
            <a:r>
              <a:rPr lang="en-US" u="sng" dirty="0" smtClean="0"/>
              <a:t>Assumption</a:t>
            </a:r>
            <a:r>
              <a:rPr lang="en-US" dirty="0" smtClean="0"/>
              <a:t>: Based on target market share of 0.2% in cities targeted </a:t>
            </a:r>
          </a:p>
          <a:p>
            <a:pPr lvl="2"/>
            <a:r>
              <a:rPr lang="en-US" u="sng" dirty="0" smtClean="0"/>
              <a:t>Assumption</a:t>
            </a:r>
            <a:r>
              <a:rPr lang="en-US" dirty="0" smtClean="0"/>
              <a:t>: Average beer consumption is based on consumers drinking regular beer OR </a:t>
            </a:r>
            <a:r>
              <a:rPr lang="en-US" dirty="0" err="1" smtClean="0"/>
              <a:t>microbrewed</a:t>
            </a:r>
            <a:r>
              <a:rPr lang="en-US" dirty="0" smtClean="0"/>
              <a:t> beer, not both</a:t>
            </a:r>
          </a:p>
          <a:p>
            <a:r>
              <a:rPr lang="en-US" b="1" dirty="0" smtClean="0"/>
              <a:t>Assumptions</a:t>
            </a:r>
          </a:p>
          <a:p>
            <a:pPr lvl="1"/>
            <a:r>
              <a:rPr lang="en-US" dirty="0" smtClean="0"/>
              <a:t>Start-up capital &gt; $5MM </a:t>
            </a:r>
          </a:p>
          <a:p>
            <a:pPr lvl="1"/>
            <a:r>
              <a:rPr lang="en-US" dirty="0" smtClean="0"/>
              <a:t>All “</a:t>
            </a:r>
            <a:r>
              <a:rPr lang="en-US" dirty="0" err="1" smtClean="0"/>
              <a:t>Juran</a:t>
            </a:r>
            <a:r>
              <a:rPr lang="en-US" dirty="0" smtClean="0"/>
              <a:t> Beer” is sold wholesale to retail vendors</a:t>
            </a:r>
          </a:p>
          <a:p>
            <a:pPr lvl="1"/>
            <a:r>
              <a:rPr lang="en-US" dirty="0" smtClean="0"/>
              <a:t>Uniform wholesale price of $1 across the US</a:t>
            </a:r>
          </a:p>
          <a:p>
            <a:pPr lvl="1"/>
            <a:r>
              <a:rPr lang="en-US" dirty="0" smtClean="0"/>
              <a:t>All beer produced is bottled (i.e. no kegs or barrels sold)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Model Inputs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001001" y="1447800"/>
            <a:ext cx="1371600" cy="2296633"/>
            <a:chOff x="2336798" y="4128776"/>
            <a:chExt cx="1219198" cy="2041451"/>
          </a:xfrm>
        </p:grpSpPr>
        <p:pic>
          <p:nvPicPr>
            <p:cNvPr id="5" name="Picture 2" descr="http://greencollarenvironmentalist.com/wp-content/uploads/2010/06/beer_bottle1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36798" y="4128776"/>
              <a:ext cx="1219198" cy="2041451"/>
            </a:xfrm>
            <a:prstGeom prst="rect">
              <a:avLst/>
            </a:prstGeom>
            <a:noFill/>
          </p:spPr>
        </p:pic>
        <p:pic>
          <p:nvPicPr>
            <p:cNvPr id="6" name="Picture 5" descr="Logo1a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542" t="3283" r="9375" b="14646"/>
            <a:stretch>
              <a:fillRect/>
            </a:stretch>
          </p:blipFill>
          <p:spPr>
            <a:xfrm>
              <a:off x="2607731" y="5212509"/>
              <a:ext cx="519958" cy="456721"/>
            </a:xfrm>
            <a:prstGeom prst="rect">
              <a:avLst/>
            </a:prstGeom>
          </p:spPr>
        </p:pic>
      </p:grpSp>
      <p:pic>
        <p:nvPicPr>
          <p:cNvPr id="7" name="Picture 6" descr="Logo1a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713"/>
          <a:stretch>
            <a:fillRect/>
          </a:stretch>
        </p:blipFill>
        <p:spPr>
          <a:xfrm>
            <a:off x="6241144" y="1447800"/>
            <a:ext cx="2140856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228600" y="1447800"/>
          <a:ext cx="3886200" cy="513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7" cstate="print"/>
          <a:srcRect t="24223" r="31667" b="3778"/>
          <a:stretch>
            <a:fillRect/>
          </a:stretch>
        </p:blipFill>
        <p:spPr bwMode="auto">
          <a:xfrm>
            <a:off x="3321755" y="1905000"/>
            <a:ext cx="566984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800" dirty="0" smtClean="0"/>
              <a:t>Introduction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z="2400" dirty="0" smtClean="0"/>
              <a:t>Managerial Problem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z="2400" dirty="0" smtClean="0"/>
              <a:t>Data Inputs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800" dirty="0" smtClean="0"/>
              <a:t>Solution Methodology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z="2400" dirty="0" smtClean="0"/>
              <a:t>Objective Function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z="2400" dirty="0" smtClean="0"/>
              <a:t>Constraints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z="2400" dirty="0" smtClean="0"/>
              <a:t>Model Demonstration</a:t>
            </a:r>
            <a:endParaRPr lang="en-US" sz="28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800" dirty="0" smtClean="0"/>
              <a:t>Results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z="2400" dirty="0" smtClean="0"/>
              <a:t>Sensitivity Analysis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z="2800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Distances between top 10 consuming cities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Model Structure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57" t="20238" r="17262" b="46810"/>
          <a:stretch/>
        </p:blipFill>
        <p:spPr bwMode="auto">
          <a:xfrm>
            <a:off x="533400" y="2667000"/>
            <a:ext cx="8229600" cy="2121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18" t="20190" r="33691" b="7238"/>
          <a:stretch/>
        </p:blipFill>
        <p:spPr bwMode="auto">
          <a:xfrm>
            <a:off x="838200" y="1441818"/>
            <a:ext cx="7391400" cy="5263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Model Structure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62" t="20429" r="25000" b="8143"/>
          <a:stretch/>
        </p:blipFill>
        <p:spPr bwMode="auto">
          <a:xfrm>
            <a:off x="381000" y="1447799"/>
            <a:ext cx="8382000" cy="5144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Model Structure (cont’d)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Solver Set Up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214" t="3619" r="46190" b="22476"/>
          <a:stretch/>
        </p:blipFill>
        <p:spPr bwMode="auto">
          <a:xfrm>
            <a:off x="2057400" y="1676400"/>
            <a:ext cx="4616954" cy="4677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7691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Model Result: 1 Facility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00" t="19619" r="14881" b="7238"/>
          <a:stretch/>
        </p:blipFill>
        <p:spPr bwMode="auto">
          <a:xfrm>
            <a:off x="533400" y="1618645"/>
            <a:ext cx="8229600" cy="455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Model Result: 2 Facilities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24" t="20000" r="23333" b="8190"/>
          <a:stretch/>
        </p:blipFill>
        <p:spPr bwMode="auto">
          <a:xfrm>
            <a:off x="525518" y="1600200"/>
            <a:ext cx="8237482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508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Model Results: 3 Facilities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61" t="20190" r="22738" b="7715"/>
          <a:stretch/>
        </p:blipFill>
        <p:spPr bwMode="auto">
          <a:xfrm>
            <a:off x="533400" y="1600201"/>
            <a:ext cx="824409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3252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Our Goal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To build a microbrewery production and distribution center that will sell </a:t>
            </a:r>
            <a:r>
              <a:rPr kumimoji="0" lang="en-US" sz="2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Juran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Beer nationwide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Managerial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problem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Where to locate such facility?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 descr="http://emerging-advertising-media.wikispaces.com/file/view/map_of_us%5B1%5D.jpg/133623645/map_of_us%5B1%5D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1905000" y="3639312"/>
            <a:ext cx="5029200" cy="3218688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81000" y="2590800"/>
            <a:ext cx="8382000" cy="609600"/>
          </a:xfrm>
          <a:prstGeom prst="rect">
            <a:avLst/>
          </a:prstGeom>
          <a:noFill/>
          <a:ln w="31750">
            <a:solidFill>
              <a:srgbClr val="A5511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2432164">
            <a:off x="5130116" y="3794027"/>
            <a:ext cx="762000" cy="1295400"/>
          </a:xfrm>
          <a:prstGeom prst="down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438400" y="1600200"/>
            <a:ext cx="3657600" cy="4800600"/>
            <a:chOff x="2438400" y="1447800"/>
            <a:chExt cx="3657600" cy="4800600"/>
          </a:xfrm>
        </p:grpSpPr>
        <p:pic>
          <p:nvPicPr>
            <p:cNvPr id="1028" name="Picture 4" descr="http://highbg.com/wp-content/uploads/2010/04/76eb20ccdbwilli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38400" y="1447800"/>
              <a:ext cx="3657600" cy="4681728"/>
            </a:xfrm>
            <a:prstGeom prst="rect">
              <a:avLst/>
            </a:prstGeom>
            <a:noFill/>
          </p:spPr>
        </p:pic>
        <p:sp>
          <p:nvSpPr>
            <p:cNvPr id="7" name="Rectangle 6"/>
            <p:cNvSpPr/>
            <p:nvPr/>
          </p:nvSpPr>
          <p:spPr>
            <a:xfrm>
              <a:off x="5715000" y="4038600"/>
              <a:ext cx="381000" cy="2209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600" b="1" dirty="0" smtClean="0"/>
              <a:t>Our Goal</a:t>
            </a:r>
            <a:r>
              <a:rPr lang="en-US" sz="2600" dirty="0" smtClean="0"/>
              <a:t>: To build a microbrewery production and distribution center that will sell Juran Beer nationwide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600" b="1" dirty="0" smtClean="0"/>
              <a:t>Managerial problem</a:t>
            </a:r>
            <a:r>
              <a:rPr lang="en-US" sz="2600" dirty="0" smtClean="0"/>
              <a:t>: Where to locate such facility?</a:t>
            </a:r>
          </a:p>
          <a:p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Description</a:t>
            </a:r>
            <a:endParaRPr lang="en-US" dirty="0"/>
          </a:p>
        </p:txBody>
      </p:sp>
      <p:pic>
        <p:nvPicPr>
          <p:cNvPr id="2050" name="Picture 2" descr="http://emerging-advertising-media.wikispaces.com/file/view/map_of_us%5B1%5D.jpg/133623645/map_of_us%5B1%5D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1828800" y="3352800"/>
            <a:ext cx="5357813" cy="3429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150582" y="3689264"/>
            <a:ext cx="1400323" cy="209288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5D161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</a:t>
            </a:r>
            <a:endParaRPr lang="en-US" sz="13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5D161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2590800"/>
            <a:ext cx="8382000" cy="609600"/>
          </a:xfrm>
          <a:prstGeom prst="rect">
            <a:avLst/>
          </a:prstGeom>
          <a:noFill/>
          <a:ln w="31750">
            <a:solidFill>
              <a:srgbClr val="A5511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Inputs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152400" y="1447800"/>
          <a:ext cx="8763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3a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2895600"/>
            <a:ext cx="3886200" cy="2914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Sizing Potential Demand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-1295400" y="2209800"/>
          <a:ext cx="6934200" cy="3578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Oval Callout 5"/>
          <p:cNvSpPr/>
          <p:nvPr/>
        </p:nvSpPr>
        <p:spPr>
          <a:xfrm flipH="1">
            <a:off x="4495800" y="1371600"/>
            <a:ext cx="1981200" cy="1250320"/>
          </a:xfrm>
          <a:prstGeom prst="wedgeEllipseCallout">
            <a:avLst>
              <a:gd name="adj1" fmla="val -46675"/>
              <a:gd name="adj2" fmla="val 67206"/>
            </a:avLst>
          </a:prstGeom>
          <a:solidFill>
            <a:srgbClr val="01A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19600" y="1676400"/>
            <a:ext cx="2133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dirty="0" smtClean="0">
                <a:solidFill>
                  <a:schemeClr val="bg1"/>
                </a:solidFill>
              </a:rPr>
              <a:t>24 hrs in a day…  chugging 1 beer per hr… 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6858000" y="1981200"/>
            <a:ext cx="2192020" cy="1066800"/>
          </a:xfrm>
          <a:prstGeom prst="wedgeEllipseCallout">
            <a:avLst>
              <a:gd name="adj1" fmla="val -35520"/>
              <a:gd name="adj2" fmla="val 72650"/>
            </a:avLst>
          </a:prstGeom>
          <a:solidFill>
            <a:srgbClr val="01A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That’s how many beers per year?!?!?!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10400" y="1600200"/>
            <a:ext cx="1676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lnSpc>
                <a:spcPts val="18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Microbrew Consumption</a:t>
            </a:r>
            <a:endParaRPr lang="en-US" dirty="0"/>
          </a:p>
        </p:txBody>
      </p:sp>
      <p:pic>
        <p:nvPicPr>
          <p:cNvPr id="7" name="Picture 6" descr="http://www.mapping.claritas.com/output/pc1516604754.gif"/>
          <p:cNvPicPr>
            <a:picLocks noChangeAspect="1" noChangeArrowheads="1"/>
          </p:cNvPicPr>
          <p:nvPr/>
        </p:nvPicPr>
        <p:blipFill>
          <a:blip r:embed="rId2" cstate="print"/>
          <a:srcRect b="5102"/>
          <a:stretch>
            <a:fillRect/>
          </a:stretch>
        </p:blipFill>
        <p:spPr bwMode="auto">
          <a:xfrm>
            <a:off x="1295400" y="1524000"/>
            <a:ext cx="7467600" cy="4724400"/>
          </a:xfrm>
          <a:prstGeom prst="rect">
            <a:avLst/>
          </a:prstGeom>
          <a:noFill/>
        </p:spPr>
      </p:pic>
      <p:pic>
        <p:nvPicPr>
          <p:cNvPr id="8" name="Picture 7" descr="http://www.mapping.claritas.com/output/pc151660475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52" y="5228268"/>
            <a:ext cx="2186623" cy="1262380"/>
          </a:xfrm>
          <a:prstGeom prst="rect">
            <a:avLst/>
          </a:prstGeom>
          <a:noFill/>
        </p:spPr>
      </p:pic>
      <p:sp>
        <p:nvSpPr>
          <p:cNvPr id="9" name="Down Arrow 8"/>
          <p:cNvSpPr/>
          <p:nvPr/>
        </p:nvSpPr>
        <p:spPr>
          <a:xfrm rot="18510623">
            <a:off x="1140646" y="2900898"/>
            <a:ext cx="3810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9757895">
            <a:off x="8029848" y="3392296"/>
            <a:ext cx="3810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8091257">
            <a:off x="5415478" y="2799982"/>
            <a:ext cx="3810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://www.beermelodies.com/wp-content/uploads/2009/01/BALLAST-POINT-BIG-EYE-IP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371600"/>
            <a:ext cx="1123950" cy="1538037"/>
          </a:xfrm>
          <a:prstGeom prst="rect">
            <a:avLst/>
          </a:prstGeom>
          <a:noFill/>
        </p:spPr>
      </p:pic>
      <p:pic>
        <p:nvPicPr>
          <p:cNvPr id="3080" name="Picture 8" descr="http://www.united-nations-of-beer.com/images/new-glarus-spotted-cow-213521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2209800"/>
            <a:ext cx="963767" cy="1076325"/>
          </a:xfrm>
          <a:prstGeom prst="rect">
            <a:avLst/>
          </a:prstGeom>
          <a:noFill/>
        </p:spPr>
      </p:pic>
      <p:pic>
        <p:nvPicPr>
          <p:cNvPr id="3082" name="Picture 10" descr="http://www.bottletrek.com/Qstore/uploads/dogfish_60minute_lg.jpg"/>
          <p:cNvPicPr>
            <a:picLocks noChangeAspect="1" noChangeArrowheads="1"/>
          </p:cNvPicPr>
          <p:nvPr/>
        </p:nvPicPr>
        <p:blipFill>
          <a:blip r:embed="rId6" cstate="print"/>
          <a:srcRect t="7656"/>
          <a:stretch>
            <a:fillRect/>
          </a:stretch>
        </p:blipFill>
        <p:spPr bwMode="auto">
          <a:xfrm>
            <a:off x="7543800" y="4191000"/>
            <a:ext cx="1447800" cy="9314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How Much Beer Do They Drink?</a:t>
            </a:r>
            <a:endParaRPr lang="en-US" sz="4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29283" t="27575" r="17423" b="9375"/>
          <a:stretch>
            <a:fillRect/>
          </a:stretch>
        </p:blipFill>
        <p:spPr bwMode="auto">
          <a:xfrm>
            <a:off x="914400" y="1600200"/>
            <a:ext cx="767572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own Arrow 7"/>
          <p:cNvSpPr/>
          <p:nvPr/>
        </p:nvSpPr>
        <p:spPr>
          <a:xfrm rot="18510623">
            <a:off x="912046" y="3129497"/>
            <a:ext cx="3810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8917275">
            <a:off x="7725049" y="3392296"/>
            <a:ext cx="3810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18091257">
            <a:off x="5186877" y="2647582"/>
            <a:ext cx="3810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04800" y="28956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26 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001000" y="4110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27 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95800" y="25146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31 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Competition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762000" y="2057400"/>
          <a:ext cx="76962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http://www.beermelodies.com/wp-content/uploads/2009/01/BALLAST-POINT-BIG-EYE-IP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1999" y="2057400"/>
            <a:ext cx="1655121" cy="2264903"/>
          </a:xfrm>
          <a:prstGeom prst="rect">
            <a:avLst/>
          </a:prstGeom>
          <a:noFill/>
        </p:spPr>
      </p:pic>
      <p:pic>
        <p:nvPicPr>
          <p:cNvPr id="5" name="Picture 8" descr="http://www.united-nations-of-beer.com/images/new-glarus-spotted-cow-2135212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8200" y="4800600"/>
            <a:ext cx="1419237" cy="1584989"/>
          </a:xfrm>
          <a:prstGeom prst="rect">
            <a:avLst/>
          </a:prstGeom>
          <a:noFill/>
        </p:spPr>
      </p:pic>
      <p:pic>
        <p:nvPicPr>
          <p:cNvPr id="6" name="Picture 10" descr="http://www.bottletrek.com/Qstore/uploads/dogfish_60minute_lg.jpg"/>
          <p:cNvPicPr>
            <a:picLocks noChangeAspect="1" noChangeArrowheads="1"/>
          </p:cNvPicPr>
          <p:nvPr/>
        </p:nvPicPr>
        <p:blipFill>
          <a:blip r:embed="rId9" cstate="print"/>
          <a:srcRect t="7656"/>
          <a:stretch>
            <a:fillRect/>
          </a:stretch>
        </p:blipFill>
        <p:spPr bwMode="auto">
          <a:xfrm>
            <a:off x="6705599" y="2895600"/>
            <a:ext cx="2132021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the Competition?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AE4D5"/>
              </a:clrFrom>
              <a:clrTo>
                <a:srgbClr val="EAE4D5">
                  <a:alpha val="0"/>
                </a:srgbClr>
              </a:clrTo>
            </a:clrChange>
          </a:blip>
          <a:srcRect l="29869" t="16666" r="27965" b="8333"/>
          <a:stretch>
            <a:fillRect/>
          </a:stretch>
        </p:blipFill>
        <p:spPr bwMode="auto">
          <a:xfrm>
            <a:off x="2057400" y="1295400"/>
            <a:ext cx="5486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2A756F"/>
      </a:dk2>
      <a:lt2>
        <a:srgbClr val="BAB7CE"/>
      </a:lt2>
      <a:accent1>
        <a:srgbClr val="C2669D"/>
      </a:accent1>
      <a:accent2>
        <a:srgbClr val="5A5AED"/>
      </a:accent2>
      <a:accent3>
        <a:srgbClr val="3AEAE1"/>
      </a:accent3>
      <a:accent4>
        <a:srgbClr val="56A367"/>
      </a:accent4>
      <a:accent5>
        <a:srgbClr val="C4F416"/>
      </a:accent5>
      <a:accent6>
        <a:srgbClr val="48D843"/>
      </a:accent6>
      <a:hlink>
        <a:srgbClr val="FFD90F"/>
      </a:hlink>
      <a:folHlink>
        <a:srgbClr val="77EC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723</Words>
  <Application>Microsoft Office PowerPoint</Application>
  <PresentationFormat>On-screen Show (4:3)</PresentationFormat>
  <Paragraphs>135</Paragraphs>
  <Slides>28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Where to build the Juran Microbrewery</vt:lpstr>
      <vt:lpstr>Today’s Agenda</vt:lpstr>
      <vt:lpstr>Situation Description</vt:lpstr>
      <vt:lpstr>Data Inputs</vt:lpstr>
      <vt:lpstr>Sizing Potential Demand</vt:lpstr>
      <vt:lpstr>Microbrew Consumption</vt:lpstr>
      <vt:lpstr>How Much Beer Do They Drink?</vt:lpstr>
      <vt:lpstr>Market Competition</vt:lpstr>
      <vt:lpstr>Where is the Competition?</vt:lpstr>
      <vt:lpstr>Start-up Capital</vt:lpstr>
      <vt:lpstr>Desired Size of Facility</vt:lpstr>
      <vt:lpstr>Possible Sources of Funding</vt:lpstr>
      <vt:lpstr>Desired Capacity</vt:lpstr>
      <vt:lpstr>Desired Capacity</vt:lpstr>
      <vt:lpstr>Transport Costs</vt:lpstr>
      <vt:lpstr>Potential Profitability</vt:lpstr>
      <vt:lpstr>Situation Description</vt:lpstr>
      <vt:lpstr>Model Inputs</vt:lpstr>
      <vt:lpstr>Methodology</vt:lpstr>
      <vt:lpstr>Model Structure</vt:lpstr>
      <vt:lpstr>Model Structure</vt:lpstr>
      <vt:lpstr>Model Structure (cont’d)</vt:lpstr>
      <vt:lpstr>Solver Set Up</vt:lpstr>
      <vt:lpstr>Model Result: 1 Facility</vt:lpstr>
      <vt:lpstr>Model Result: 2 Facilities</vt:lpstr>
      <vt:lpstr>Model Results: 3 Facilities</vt:lpstr>
      <vt:lpstr>Conclusion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ng803</dc:creator>
  <cp:lastModifiedBy>mele0020</cp:lastModifiedBy>
  <cp:revision>126</cp:revision>
  <dcterms:created xsi:type="dcterms:W3CDTF">2011-05-02T21:42:01Z</dcterms:created>
  <dcterms:modified xsi:type="dcterms:W3CDTF">2011-05-04T15:52:01Z</dcterms:modified>
</cp:coreProperties>
</file>